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0"/>
  </p:notesMasterIdLst>
  <p:sldIdLst>
    <p:sldId id="323" r:id="rId3"/>
    <p:sldId id="256" r:id="rId4"/>
    <p:sldId id="280" r:id="rId5"/>
    <p:sldId id="261" r:id="rId6"/>
    <p:sldId id="262" r:id="rId7"/>
    <p:sldId id="260" r:id="rId8"/>
    <p:sldId id="283" r:id="rId9"/>
    <p:sldId id="265" r:id="rId10"/>
    <p:sldId id="321" r:id="rId11"/>
    <p:sldId id="263" r:id="rId12"/>
    <p:sldId id="325" r:id="rId13"/>
    <p:sldId id="326" r:id="rId14"/>
    <p:sldId id="327" r:id="rId15"/>
    <p:sldId id="307" r:id="rId16"/>
    <p:sldId id="322" r:id="rId17"/>
    <p:sldId id="308" r:id="rId18"/>
    <p:sldId id="300" r:id="rId19"/>
    <p:sldId id="302" r:id="rId20"/>
    <p:sldId id="301" r:id="rId21"/>
    <p:sldId id="289" r:id="rId22"/>
    <p:sldId id="277" r:id="rId23"/>
    <p:sldId id="268" r:id="rId24"/>
    <p:sldId id="271" r:id="rId25"/>
    <p:sldId id="287" r:id="rId26"/>
    <p:sldId id="288" r:id="rId27"/>
    <p:sldId id="312" r:id="rId28"/>
    <p:sldId id="313" r:id="rId29"/>
    <p:sldId id="285" r:id="rId30"/>
    <p:sldId id="266" r:id="rId31"/>
    <p:sldId id="314" r:id="rId32"/>
    <p:sldId id="315" r:id="rId33"/>
    <p:sldId id="318" r:id="rId34"/>
    <p:sldId id="319" r:id="rId35"/>
    <p:sldId id="294" r:id="rId36"/>
    <p:sldId id="290" r:id="rId37"/>
    <p:sldId id="276" r:id="rId38"/>
    <p:sldId id="279" r:id="rId39"/>
    <p:sldId id="292" r:id="rId40"/>
    <p:sldId id="304" r:id="rId41"/>
    <p:sldId id="329" r:id="rId42"/>
    <p:sldId id="297" r:id="rId43"/>
    <p:sldId id="320" r:id="rId44"/>
    <p:sldId id="278" r:id="rId45"/>
    <p:sldId id="324" r:id="rId46"/>
    <p:sldId id="298" r:id="rId47"/>
    <p:sldId id="306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1201E-5F57-4E2F-A4C1-20B4D8C75854}" type="doc">
      <dgm:prSet loTypeId="urn:microsoft.com/office/officeart/2005/8/layout/vList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3F18221-DECC-41D8-B801-4F7E3C3ADF9F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условий для формирования экономного и бережливого отношения к использованию производственных и природных ресурсов.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3BB9C8-1A1E-411A-9FBC-6F388727230C}" type="parTrans" cxnId="{E1A3D8F2-9840-4B71-A208-8D7D205C8F5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903763-2D2F-4B63-A75C-6E2D51458E7C}" type="sibTrans" cxnId="{E1A3D8F2-9840-4B71-A208-8D7D205C8F5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60C65E-A8A8-4C41-92CA-5FE9DB2F7637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Вовлечение членов школьного сообщества в общественно-научную значимую деятельность  по экономии природных ресурсов.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BB087D-C4B1-4B4F-A42F-B8AAEB16F121}" type="parTrans" cxnId="{688AFCB9-BB06-48DE-B53D-50039B7619B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8CC95-B72C-43D1-9548-9FDB12A7E30F}" type="sibTrans" cxnId="{688AFCB9-BB06-48DE-B53D-50039B7619B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4FA42-D16D-4489-AE1F-AD714CF1429E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активной гражданской позиции получения опыта и конструктивного решения социальной проблемы.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9C997-6F35-4CBF-9ACE-D6EEE3C0B979}" type="parTrans" cxnId="{C1AC1AD7-FF23-43D9-9AF8-49C002195BD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D07FE6-F0B2-413D-A1F4-989DD7315C2A}" type="sibTrans" cxnId="{C1AC1AD7-FF23-43D9-9AF8-49C002195BD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AF4177-3B7E-44BF-99C9-528CFB326175}" type="pres">
      <dgm:prSet presAssocID="{DD61201E-5F57-4E2F-A4C1-20B4D8C7585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246220-6CA4-48B0-9FBB-15297427A45A}" type="pres">
      <dgm:prSet presAssocID="{F3F18221-DECC-41D8-B801-4F7E3C3ADF9F}" presName="composite" presStyleCnt="0"/>
      <dgm:spPr/>
    </dgm:pt>
    <dgm:pt modelId="{99200BDF-FF03-49F0-BFFA-7A93BB3783D2}" type="pres">
      <dgm:prSet presAssocID="{F3F18221-DECC-41D8-B801-4F7E3C3ADF9F}" presName="imgShp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6F4460-542B-4602-A0CB-68856088EDE9}" type="pres">
      <dgm:prSet presAssocID="{F3F18221-DECC-41D8-B801-4F7E3C3ADF9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4BFBA-7AFE-438C-9EE7-9D42DF80EC59}" type="pres">
      <dgm:prSet presAssocID="{5B903763-2D2F-4B63-A75C-6E2D51458E7C}" presName="spacing" presStyleCnt="0"/>
      <dgm:spPr/>
    </dgm:pt>
    <dgm:pt modelId="{6AE01751-7C79-4D6E-A15E-4A1D10A736E1}" type="pres">
      <dgm:prSet presAssocID="{A460C65E-A8A8-4C41-92CA-5FE9DB2F7637}" presName="composite" presStyleCnt="0"/>
      <dgm:spPr/>
    </dgm:pt>
    <dgm:pt modelId="{D0AF1B02-63E3-49DC-B8C1-75ABAC08EDA8}" type="pres">
      <dgm:prSet presAssocID="{A460C65E-A8A8-4C41-92CA-5FE9DB2F7637}" presName="imgShp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879C9F6-5607-450A-8D8E-64C3782EE0C8}" type="pres">
      <dgm:prSet presAssocID="{A460C65E-A8A8-4C41-92CA-5FE9DB2F763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CBA12-6054-4941-ACA2-00D5548D7CDD}" type="pres">
      <dgm:prSet presAssocID="{72E8CC95-B72C-43D1-9548-9FDB12A7E30F}" presName="spacing" presStyleCnt="0"/>
      <dgm:spPr/>
    </dgm:pt>
    <dgm:pt modelId="{2A6DEF1B-8DD8-4935-B233-0F29C4964C91}" type="pres">
      <dgm:prSet presAssocID="{42B4FA42-D16D-4489-AE1F-AD714CF1429E}" presName="composite" presStyleCnt="0"/>
      <dgm:spPr/>
    </dgm:pt>
    <dgm:pt modelId="{7FEBA648-D2E9-4EFD-BDF0-3D55DC5F328E}" type="pres">
      <dgm:prSet presAssocID="{42B4FA42-D16D-4489-AE1F-AD714CF1429E}" presName="imgShp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B5E405-7CE5-4C15-B19A-E8358FC26A94}" type="pres">
      <dgm:prSet presAssocID="{42B4FA42-D16D-4489-AE1F-AD714CF1429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C1AD7-FF23-43D9-9AF8-49C002195BDA}" srcId="{DD61201E-5F57-4E2F-A4C1-20B4D8C75854}" destId="{42B4FA42-D16D-4489-AE1F-AD714CF1429E}" srcOrd="2" destOrd="0" parTransId="{4999C997-6F35-4CBF-9ACE-D6EEE3C0B979}" sibTransId="{6ED07FE6-F0B2-413D-A1F4-989DD7315C2A}"/>
    <dgm:cxn modelId="{CB39C22F-35A8-4EC7-9D58-9B9CD2B859D5}" type="presOf" srcId="{DD61201E-5F57-4E2F-A4C1-20B4D8C75854}" destId="{74AF4177-3B7E-44BF-99C9-528CFB326175}" srcOrd="0" destOrd="0" presId="urn:microsoft.com/office/officeart/2005/8/layout/vList3"/>
    <dgm:cxn modelId="{339AE2DE-518E-4553-80A0-0D0373250125}" type="presOf" srcId="{F3F18221-DECC-41D8-B801-4F7E3C3ADF9F}" destId="{D86F4460-542B-4602-A0CB-68856088EDE9}" srcOrd="0" destOrd="0" presId="urn:microsoft.com/office/officeart/2005/8/layout/vList3"/>
    <dgm:cxn modelId="{688AFCB9-BB06-48DE-B53D-50039B7619B2}" srcId="{DD61201E-5F57-4E2F-A4C1-20B4D8C75854}" destId="{A460C65E-A8A8-4C41-92CA-5FE9DB2F7637}" srcOrd="1" destOrd="0" parTransId="{61BB087D-C4B1-4B4F-A42F-B8AAEB16F121}" sibTransId="{72E8CC95-B72C-43D1-9548-9FDB12A7E30F}"/>
    <dgm:cxn modelId="{E1A3D8F2-9840-4B71-A208-8D7D205C8F52}" srcId="{DD61201E-5F57-4E2F-A4C1-20B4D8C75854}" destId="{F3F18221-DECC-41D8-B801-4F7E3C3ADF9F}" srcOrd="0" destOrd="0" parTransId="{913BB9C8-1A1E-411A-9FBC-6F388727230C}" sibTransId="{5B903763-2D2F-4B63-A75C-6E2D51458E7C}"/>
    <dgm:cxn modelId="{64CB2D4E-2646-4EC3-9B75-902EBF6A993A}" type="presOf" srcId="{A460C65E-A8A8-4C41-92CA-5FE9DB2F7637}" destId="{F879C9F6-5607-450A-8D8E-64C3782EE0C8}" srcOrd="0" destOrd="0" presId="urn:microsoft.com/office/officeart/2005/8/layout/vList3"/>
    <dgm:cxn modelId="{E4FED2E7-5BFD-4DE2-84B9-E6D426FAB3C3}" type="presOf" srcId="{42B4FA42-D16D-4489-AE1F-AD714CF1429E}" destId="{29B5E405-7CE5-4C15-B19A-E8358FC26A94}" srcOrd="0" destOrd="0" presId="urn:microsoft.com/office/officeart/2005/8/layout/vList3"/>
    <dgm:cxn modelId="{3935EF3D-8281-4B7B-8885-84473F4AC91E}" type="presParOf" srcId="{74AF4177-3B7E-44BF-99C9-528CFB326175}" destId="{73246220-6CA4-48B0-9FBB-15297427A45A}" srcOrd="0" destOrd="0" presId="urn:microsoft.com/office/officeart/2005/8/layout/vList3"/>
    <dgm:cxn modelId="{6281048B-1F14-41F4-8034-04B512FC4B1B}" type="presParOf" srcId="{73246220-6CA4-48B0-9FBB-15297427A45A}" destId="{99200BDF-FF03-49F0-BFFA-7A93BB3783D2}" srcOrd="0" destOrd="0" presId="urn:microsoft.com/office/officeart/2005/8/layout/vList3"/>
    <dgm:cxn modelId="{6F8DE71B-3DB8-452B-8DE9-1E8DD24B7575}" type="presParOf" srcId="{73246220-6CA4-48B0-9FBB-15297427A45A}" destId="{D86F4460-542B-4602-A0CB-68856088EDE9}" srcOrd="1" destOrd="0" presId="urn:microsoft.com/office/officeart/2005/8/layout/vList3"/>
    <dgm:cxn modelId="{4BDD39E3-F76A-4754-96DB-7FE583A5C4C7}" type="presParOf" srcId="{74AF4177-3B7E-44BF-99C9-528CFB326175}" destId="{2324BFBA-7AFE-438C-9EE7-9D42DF80EC59}" srcOrd="1" destOrd="0" presId="urn:microsoft.com/office/officeart/2005/8/layout/vList3"/>
    <dgm:cxn modelId="{E6034A98-BA23-47EE-B66D-1D04ED13A7E8}" type="presParOf" srcId="{74AF4177-3B7E-44BF-99C9-528CFB326175}" destId="{6AE01751-7C79-4D6E-A15E-4A1D10A736E1}" srcOrd="2" destOrd="0" presId="urn:microsoft.com/office/officeart/2005/8/layout/vList3"/>
    <dgm:cxn modelId="{439C2BB2-4135-4BAB-88AD-5ADBB822B82D}" type="presParOf" srcId="{6AE01751-7C79-4D6E-A15E-4A1D10A736E1}" destId="{D0AF1B02-63E3-49DC-B8C1-75ABAC08EDA8}" srcOrd="0" destOrd="0" presId="urn:microsoft.com/office/officeart/2005/8/layout/vList3"/>
    <dgm:cxn modelId="{342AAA55-CC5F-49B1-99B4-9EDD8E798FCA}" type="presParOf" srcId="{6AE01751-7C79-4D6E-A15E-4A1D10A736E1}" destId="{F879C9F6-5607-450A-8D8E-64C3782EE0C8}" srcOrd="1" destOrd="0" presId="urn:microsoft.com/office/officeart/2005/8/layout/vList3"/>
    <dgm:cxn modelId="{806A2518-B5F2-4F1E-96CB-914A6A83F530}" type="presParOf" srcId="{74AF4177-3B7E-44BF-99C9-528CFB326175}" destId="{9D9CBA12-6054-4941-ACA2-00D5548D7CDD}" srcOrd="3" destOrd="0" presId="urn:microsoft.com/office/officeart/2005/8/layout/vList3"/>
    <dgm:cxn modelId="{627CFAD4-49B7-4C6C-8671-A157F9ED3CB9}" type="presParOf" srcId="{74AF4177-3B7E-44BF-99C9-528CFB326175}" destId="{2A6DEF1B-8DD8-4935-B233-0F29C4964C91}" srcOrd="4" destOrd="0" presId="urn:microsoft.com/office/officeart/2005/8/layout/vList3"/>
    <dgm:cxn modelId="{AC61BDD6-EAC8-49B5-A501-9F41C967EC82}" type="presParOf" srcId="{2A6DEF1B-8DD8-4935-B233-0F29C4964C91}" destId="{7FEBA648-D2E9-4EFD-BDF0-3D55DC5F328E}" srcOrd="0" destOrd="0" presId="urn:microsoft.com/office/officeart/2005/8/layout/vList3"/>
    <dgm:cxn modelId="{4D7DFDD0-6EBB-4DFC-9302-6D89788E2CA3}" type="presParOf" srcId="{2A6DEF1B-8DD8-4935-B233-0F29C4964C91}" destId="{29B5E405-7CE5-4C15-B19A-E8358FC26A9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38058D-7361-47FF-B161-FFDB92941AAC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AE9649-0951-4356-A833-76D0D6ADAFF3}">
      <dgm:prSet/>
      <dgm:spPr/>
      <dgm:t>
        <a:bodyPr/>
        <a:lstStyle/>
        <a:p>
          <a:pPr algn="ctr"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– информационный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7B8960-D67C-4D34-A8B8-AFA7DB7E2B22}" type="parTrans" cxnId="{D7B8B6EC-489E-41B3-9C99-A4E5118B6026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FE92F5-377C-4157-8E4A-1E57D6BF9041}" type="sibTrans" cxnId="{D7B8B6EC-489E-41B3-9C99-A4E5118B6026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877DAA-13FA-4A3E-941A-E6061C6C25A3}">
      <dgm:prSet/>
      <dgm:spPr/>
      <dgm:t>
        <a:bodyPr/>
        <a:lstStyle/>
        <a:p>
          <a:pPr algn="ctr"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II.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– реализация программы действий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6C21A6-BCBF-493D-8651-96AEB163A37A}" type="parTrans" cxnId="{03699AC0-ABFF-4E14-A7D4-EBAD42061C2C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4658D1-7ACB-4170-9528-97037FF6B5DF}" type="sibTrans" cxnId="{03699AC0-ABFF-4E14-A7D4-EBAD42061C2C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D21F01-508C-4B40-BE9E-369F2437B5B0}">
      <dgm:prSet/>
      <dgm:spPr/>
      <dgm:t>
        <a:bodyPr/>
        <a:lstStyle/>
        <a:p>
          <a:pPr algn="ctr"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III.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– подведение итогов по данному проекту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49256-2CB5-47CA-AE39-E9E2CF8989F8}" type="parTrans" cxnId="{6C7A5988-77FF-43BD-823E-1496E7DC1F35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79A934-E6C2-49EF-8927-1710135F61D4}" type="sibTrans" cxnId="{6C7A5988-77FF-43BD-823E-1496E7DC1F35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FF12D8-063B-4522-B81B-EC12D121F283}" type="pres">
      <dgm:prSet presAssocID="{0A38058D-7361-47FF-B161-FFDB92941A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86E004D-6148-48DA-8C5A-CF1D478BD05F}" type="pres">
      <dgm:prSet presAssocID="{0A38058D-7361-47FF-B161-FFDB92941AAC}" presName="Name1" presStyleCnt="0"/>
      <dgm:spPr/>
    </dgm:pt>
    <dgm:pt modelId="{CCD52A2E-C4D2-4126-B299-3D8E2ABC2BB4}" type="pres">
      <dgm:prSet presAssocID="{0A38058D-7361-47FF-B161-FFDB92941AAC}" presName="cycle" presStyleCnt="0"/>
      <dgm:spPr/>
    </dgm:pt>
    <dgm:pt modelId="{24909AA0-2190-4E3C-811D-47F79237CF35}" type="pres">
      <dgm:prSet presAssocID="{0A38058D-7361-47FF-B161-FFDB92941AAC}" presName="srcNode" presStyleLbl="node1" presStyleIdx="0" presStyleCnt="3"/>
      <dgm:spPr/>
    </dgm:pt>
    <dgm:pt modelId="{9CF1A197-82C8-4A63-9198-CCDEFA00ECC7}" type="pres">
      <dgm:prSet presAssocID="{0A38058D-7361-47FF-B161-FFDB92941AAC}" presName="conn" presStyleLbl="parChTrans1D2" presStyleIdx="0" presStyleCnt="1"/>
      <dgm:spPr/>
      <dgm:t>
        <a:bodyPr/>
        <a:lstStyle/>
        <a:p>
          <a:endParaRPr lang="ru-RU"/>
        </a:p>
      </dgm:t>
    </dgm:pt>
    <dgm:pt modelId="{4E3A5BF4-F625-4C66-B7D4-DDF95D43DD89}" type="pres">
      <dgm:prSet presAssocID="{0A38058D-7361-47FF-B161-FFDB92941AAC}" presName="extraNode" presStyleLbl="node1" presStyleIdx="0" presStyleCnt="3"/>
      <dgm:spPr/>
    </dgm:pt>
    <dgm:pt modelId="{4216A065-52B2-4617-AAD8-BCDC5072B574}" type="pres">
      <dgm:prSet presAssocID="{0A38058D-7361-47FF-B161-FFDB92941AAC}" presName="dstNode" presStyleLbl="node1" presStyleIdx="0" presStyleCnt="3"/>
      <dgm:spPr/>
    </dgm:pt>
    <dgm:pt modelId="{004E2274-AAB3-4DF1-8C3D-E3F2B48FCD61}" type="pres">
      <dgm:prSet presAssocID="{35AE9649-0951-4356-A833-76D0D6ADAFF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EA56A-939D-4BBC-BC8C-4E2A94218DAE}" type="pres">
      <dgm:prSet presAssocID="{35AE9649-0951-4356-A833-76D0D6ADAFF3}" presName="accent_1" presStyleCnt="0"/>
      <dgm:spPr/>
    </dgm:pt>
    <dgm:pt modelId="{C7EB559A-19A6-413B-8220-1E8A03CBD550}" type="pres">
      <dgm:prSet presAssocID="{35AE9649-0951-4356-A833-76D0D6ADAFF3}" presName="accentRepeatNode" presStyleLbl="solidFgAcc1" presStyleIdx="0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E00506-654D-42B2-8B30-AC7B69414431}" type="pres">
      <dgm:prSet presAssocID="{B3877DAA-13FA-4A3E-941A-E6061C6C25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E88BC-BBF6-4CC0-B9F9-AB881C61618B}" type="pres">
      <dgm:prSet presAssocID="{B3877DAA-13FA-4A3E-941A-E6061C6C25A3}" presName="accent_2" presStyleCnt="0"/>
      <dgm:spPr/>
    </dgm:pt>
    <dgm:pt modelId="{F407DEA5-2858-4418-8E6D-80C02B978976}" type="pres">
      <dgm:prSet presAssocID="{B3877DAA-13FA-4A3E-941A-E6061C6C25A3}" presName="accentRepeatNode" presStyleLbl="solidFgAcc1" presStyleIdx="1" presStyleCnt="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EBD3EC-E289-489E-9FAA-45B0D7E19B60}" type="pres">
      <dgm:prSet presAssocID="{50D21F01-508C-4B40-BE9E-369F2437B5B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61C78-A30A-47F7-BAF3-EDB10C250EE8}" type="pres">
      <dgm:prSet presAssocID="{50D21F01-508C-4B40-BE9E-369F2437B5B0}" presName="accent_3" presStyleCnt="0"/>
      <dgm:spPr/>
    </dgm:pt>
    <dgm:pt modelId="{2417C1EE-024E-4D69-A513-16F58DCBFA39}" type="pres">
      <dgm:prSet presAssocID="{50D21F01-508C-4B40-BE9E-369F2437B5B0}" presName="accentRepeatNode" presStyleLbl="solidFgAcc1" presStyleIdx="2" presStyleCnt="3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04782EB-E28A-485C-8B4B-F570EFCC69A7}" type="presOf" srcId="{7FFE92F5-377C-4157-8E4A-1E57D6BF9041}" destId="{9CF1A197-82C8-4A63-9198-CCDEFA00ECC7}" srcOrd="0" destOrd="0" presId="urn:microsoft.com/office/officeart/2008/layout/VerticalCurvedList"/>
    <dgm:cxn modelId="{2301CE05-5D1D-444E-AB2B-5AD971FC47E8}" type="presOf" srcId="{35AE9649-0951-4356-A833-76D0D6ADAFF3}" destId="{004E2274-AAB3-4DF1-8C3D-E3F2B48FCD61}" srcOrd="0" destOrd="0" presId="urn:microsoft.com/office/officeart/2008/layout/VerticalCurvedList"/>
    <dgm:cxn modelId="{6C7A5988-77FF-43BD-823E-1496E7DC1F35}" srcId="{0A38058D-7361-47FF-B161-FFDB92941AAC}" destId="{50D21F01-508C-4B40-BE9E-369F2437B5B0}" srcOrd="2" destOrd="0" parTransId="{98C49256-2CB5-47CA-AE39-E9E2CF8989F8}" sibTransId="{8B79A934-E6C2-49EF-8927-1710135F61D4}"/>
    <dgm:cxn modelId="{D7B8B6EC-489E-41B3-9C99-A4E5118B6026}" srcId="{0A38058D-7361-47FF-B161-FFDB92941AAC}" destId="{35AE9649-0951-4356-A833-76D0D6ADAFF3}" srcOrd="0" destOrd="0" parTransId="{6B7B8960-D67C-4D34-A8B8-AFA7DB7E2B22}" sibTransId="{7FFE92F5-377C-4157-8E4A-1E57D6BF9041}"/>
    <dgm:cxn modelId="{65DF4E74-BBC4-42AE-B99B-DAD59477D6A6}" type="presOf" srcId="{B3877DAA-13FA-4A3E-941A-E6061C6C25A3}" destId="{69E00506-654D-42B2-8B30-AC7B69414431}" srcOrd="0" destOrd="0" presId="urn:microsoft.com/office/officeart/2008/layout/VerticalCurvedList"/>
    <dgm:cxn modelId="{4332FB80-0628-433A-BEE0-3EE398724705}" type="presOf" srcId="{50D21F01-508C-4B40-BE9E-369F2437B5B0}" destId="{26EBD3EC-E289-489E-9FAA-45B0D7E19B60}" srcOrd="0" destOrd="0" presId="urn:microsoft.com/office/officeart/2008/layout/VerticalCurvedList"/>
    <dgm:cxn modelId="{03699AC0-ABFF-4E14-A7D4-EBAD42061C2C}" srcId="{0A38058D-7361-47FF-B161-FFDB92941AAC}" destId="{B3877DAA-13FA-4A3E-941A-E6061C6C25A3}" srcOrd="1" destOrd="0" parTransId="{6B6C21A6-BCBF-493D-8651-96AEB163A37A}" sibTransId="{E64658D1-7ACB-4170-9528-97037FF6B5DF}"/>
    <dgm:cxn modelId="{A26D01F4-4B09-4DF9-A29C-3A2AA17CCBF1}" type="presOf" srcId="{0A38058D-7361-47FF-B161-FFDB92941AAC}" destId="{0AFF12D8-063B-4522-B81B-EC12D121F283}" srcOrd="0" destOrd="0" presId="urn:microsoft.com/office/officeart/2008/layout/VerticalCurvedList"/>
    <dgm:cxn modelId="{206D8529-5D29-445E-B369-6DE131EE47F9}" type="presParOf" srcId="{0AFF12D8-063B-4522-B81B-EC12D121F283}" destId="{E86E004D-6148-48DA-8C5A-CF1D478BD05F}" srcOrd="0" destOrd="0" presId="urn:microsoft.com/office/officeart/2008/layout/VerticalCurvedList"/>
    <dgm:cxn modelId="{59E21943-5126-4622-973B-01BA8F055219}" type="presParOf" srcId="{E86E004D-6148-48DA-8C5A-CF1D478BD05F}" destId="{CCD52A2E-C4D2-4126-B299-3D8E2ABC2BB4}" srcOrd="0" destOrd="0" presId="urn:microsoft.com/office/officeart/2008/layout/VerticalCurvedList"/>
    <dgm:cxn modelId="{53BCF626-CA15-4B54-9F34-1D13847D6330}" type="presParOf" srcId="{CCD52A2E-C4D2-4126-B299-3D8E2ABC2BB4}" destId="{24909AA0-2190-4E3C-811D-47F79237CF35}" srcOrd="0" destOrd="0" presId="urn:microsoft.com/office/officeart/2008/layout/VerticalCurvedList"/>
    <dgm:cxn modelId="{925568D0-DBDA-4D01-8622-E953B7ED21E6}" type="presParOf" srcId="{CCD52A2E-C4D2-4126-B299-3D8E2ABC2BB4}" destId="{9CF1A197-82C8-4A63-9198-CCDEFA00ECC7}" srcOrd="1" destOrd="0" presId="urn:microsoft.com/office/officeart/2008/layout/VerticalCurvedList"/>
    <dgm:cxn modelId="{77A86C2A-D46A-4F8D-BAC5-320D608412A1}" type="presParOf" srcId="{CCD52A2E-C4D2-4126-B299-3D8E2ABC2BB4}" destId="{4E3A5BF4-F625-4C66-B7D4-DDF95D43DD89}" srcOrd="2" destOrd="0" presId="urn:microsoft.com/office/officeart/2008/layout/VerticalCurvedList"/>
    <dgm:cxn modelId="{A16CB9CC-191D-4C51-95D8-CAAF69CD53CE}" type="presParOf" srcId="{CCD52A2E-C4D2-4126-B299-3D8E2ABC2BB4}" destId="{4216A065-52B2-4617-AAD8-BCDC5072B574}" srcOrd="3" destOrd="0" presId="urn:microsoft.com/office/officeart/2008/layout/VerticalCurvedList"/>
    <dgm:cxn modelId="{B184CB76-3F87-48A5-B65D-833A68E145D7}" type="presParOf" srcId="{E86E004D-6148-48DA-8C5A-CF1D478BD05F}" destId="{004E2274-AAB3-4DF1-8C3D-E3F2B48FCD61}" srcOrd="1" destOrd="0" presId="urn:microsoft.com/office/officeart/2008/layout/VerticalCurvedList"/>
    <dgm:cxn modelId="{AC1B71AA-5616-4DE8-840D-E376EAD63848}" type="presParOf" srcId="{E86E004D-6148-48DA-8C5A-CF1D478BD05F}" destId="{EF3EA56A-939D-4BBC-BC8C-4E2A94218DAE}" srcOrd="2" destOrd="0" presId="urn:microsoft.com/office/officeart/2008/layout/VerticalCurvedList"/>
    <dgm:cxn modelId="{1AEB2EAD-D454-4214-85B1-79E1A4A4C7BE}" type="presParOf" srcId="{EF3EA56A-939D-4BBC-BC8C-4E2A94218DAE}" destId="{C7EB559A-19A6-413B-8220-1E8A03CBD550}" srcOrd="0" destOrd="0" presId="urn:microsoft.com/office/officeart/2008/layout/VerticalCurvedList"/>
    <dgm:cxn modelId="{E754F6C6-1F2C-4986-A22B-E5057F7193CC}" type="presParOf" srcId="{E86E004D-6148-48DA-8C5A-CF1D478BD05F}" destId="{69E00506-654D-42B2-8B30-AC7B69414431}" srcOrd="3" destOrd="0" presId="urn:microsoft.com/office/officeart/2008/layout/VerticalCurvedList"/>
    <dgm:cxn modelId="{DB839AA3-941A-4024-A368-4C97A583467C}" type="presParOf" srcId="{E86E004D-6148-48DA-8C5A-CF1D478BD05F}" destId="{A67E88BC-BBF6-4CC0-B9F9-AB881C61618B}" srcOrd="4" destOrd="0" presId="urn:microsoft.com/office/officeart/2008/layout/VerticalCurvedList"/>
    <dgm:cxn modelId="{2FBC7143-A172-4045-8C2E-25487C6F2E7B}" type="presParOf" srcId="{A67E88BC-BBF6-4CC0-B9F9-AB881C61618B}" destId="{F407DEA5-2858-4418-8E6D-80C02B978976}" srcOrd="0" destOrd="0" presId="urn:microsoft.com/office/officeart/2008/layout/VerticalCurvedList"/>
    <dgm:cxn modelId="{F20FFF12-57B2-4B78-B12E-9398AE9E63A0}" type="presParOf" srcId="{E86E004D-6148-48DA-8C5A-CF1D478BD05F}" destId="{26EBD3EC-E289-489E-9FAA-45B0D7E19B60}" srcOrd="5" destOrd="0" presId="urn:microsoft.com/office/officeart/2008/layout/VerticalCurvedList"/>
    <dgm:cxn modelId="{EFF6804B-7964-43B4-BB1C-525415F4EBB0}" type="presParOf" srcId="{E86E004D-6148-48DA-8C5A-CF1D478BD05F}" destId="{BBF61C78-A30A-47F7-BAF3-EDB10C250EE8}" srcOrd="6" destOrd="0" presId="urn:microsoft.com/office/officeart/2008/layout/VerticalCurvedList"/>
    <dgm:cxn modelId="{6E059AB7-2856-4DFD-8403-8921B385C85D}" type="presParOf" srcId="{BBF61C78-A30A-47F7-BAF3-EDB10C250EE8}" destId="{2417C1EE-024E-4D69-A513-16F58DCBFA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00EDC1-8663-4EBB-AC4C-D291DA94FB65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25632B7-C492-43A9-A89C-F12591E33933}">
      <dgm:prSet/>
      <dgm:spPr/>
      <dgm:t>
        <a:bodyPr/>
        <a:lstStyle/>
        <a:p>
          <a:pPr algn="ctr"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учащиеся школы имеют информацию о природных ресурсах и их значении, знакомы с понятиями «энергосбережение», «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водосбережение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«макулатура», «вторичная переработка сырья», но осознанного подхода и навыка экономии и бережливости у них нет.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F7DC7-F1C7-40F6-A8A1-99950413CDD7}" type="parTrans" cxnId="{261D40E9-DABF-4778-B62F-ED846BF273B5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52EA6F-5D6D-4310-AF95-6C6567FD96C5}" type="sibTrans" cxnId="{261D40E9-DABF-4778-B62F-ED846BF273B5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06CAE8-A8F5-46B4-87D3-DEDC1CABA2AB}">
      <dgm:prSet/>
      <dgm:spPr/>
      <dgm:t>
        <a:bodyPr/>
        <a:lstStyle/>
        <a:p>
          <a:pPr algn="ctr"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семье обсуждаются вопросы сбережения, поставлены счетчики, но должного внимания и требования к экономии пока родители не предъявляют детям.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34E007-9288-40F0-B4CD-751086532B02}" type="parTrans" cxnId="{5D3C310A-673A-4AEC-9722-DEA25E609CAF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C384EA-77D8-4783-8410-B5BA478AD646}" type="sibTrans" cxnId="{5D3C310A-673A-4AEC-9722-DEA25E609CAF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86D6A7-A8C0-4BC3-81EF-4BEC3C96A1A4}">
      <dgm:prSet/>
      <dgm:spPr/>
      <dgm:t>
        <a:bodyPr/>
        <a:lstStyle/>
        <a:p>
          <a:pPr algn="ctr"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Старшее поколение села  имеет навык сбережения, среднее – не всегда экономно, молодое – не уделяет серьезного внимания проблемам экономии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87E5CD-9874-448B-8F55-E6947045F027}" type="parTrans" cxnId="{B77F76AE-A967-44B6-B943-37199076E103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1FA874-E91E-4EC7-89DA-13F646B2E7E4}" type="sibTrans" cxnId="{B77F76AE-A967-44B6-B943-37199076E103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B48204-25D2-4686-BF90-E019F668596D}" type="pres">
      <dgm:prSet presAssocID="{E100EDC1-8663-4EBB-AC4C-D291DA94FB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9208FE-F2C6-480E-BD02-235E0BF2FBCE}" type="pres">
      <dgm:prSet presAssocID="{525632B7-C492-43A9-A89C-F12591E3393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5488E-DDFE-45D6-85EA-758DB636F455}" type="pres">
      <dgm:prSet presAssocID="{EE52EA6F-5D6D-4310-AF95-6C6567FD96C5}" presName="spacer" presStyleCnt="0"/>
      <dgm:spPr/>
    </dgm:pt>
    <dgm:pt modelId="{F8D8446F-44EF-4F81-84C0-2DC5F75895B6}" type="pres">
      <dgm:prSet presAssocID="{1D06CAE8-A8F5-46B4-87D3-DEDC1CABA2A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4486A-7640-47D3-B413-6A4D7D91092A}" type="pres">
      <dgm:prSet presAssocID="{38C384EA-77D8-4783-8410-B5BA478AD646}" presName="spacer" presStyleCnt="0"/>
      <dgm:spPr/>
    </dgm:pt>
    <dgm:pt modelId="{8A1D3C00-EE5E-47BC-8AD8-EE2573074735}" type="pres">
      <dgm:prSet presAssocID="{4486D6A7-A8C0-4BC3-81EF-4BEC3C96A1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BC2C4D-B0D0-424F-B967-7C843D165CD4}" type="presOf" srcId="{525632B7-C492-43A9-A89C-F12591E33933}" destId="{7A9208FE-F2C6-480E-BD02-235E0BF2FBCE}" srcOrd="0" destOrd="0" presId="urn:microsoft.com/office/officeart/2005/8/layout/vList2"/>
    <dgm:cxn modelId="{D5969E76-A36E-42B3-BD2F-392B275BAE00}" type="presOf" srcId="{E100EDC1-8663-4EBB-AC4C-D291DA94FB65}" destId="{A0B48204-25D2-4686-BF90-E019F668596D}" srcOrd="0" destOrd="0" presId="urn:microsoft.com/office/officeart/2005/8/layout/vList2"/>
    <dgm:cxn modelId="{261D40E9-DABF-4778-B62F-ED846BF273B5}" srcId="{E100EDC1-8663-4EBB-AC4C-D291DA94FB65}" destId="{525632B7-C492-43A9-A89C-F12591E33933}" srcOrd="0" destOrd="0" parTransId="{DD0F7DC7-F1C7-40F6-A8A1-99950413CDD7}" sibTransId="{EE52EA6F-5D6D-4310-AF95-6C6567FD96C5}"/>
    <dgm:cxn modelId="{89662480-0357-4C04-A788-5A5A64B5AA2B}" type="presOf" srcId="{1D06CAE8-A8F5-46B4-87D3-DEDC1CABA2AB}" destId="{F8D8446F-44EF-4F81-84C0-2DC5F75895B6}" srcOrd="0" destOrd="0" presId="urn:microsoft.com/office/officeart/2005/8/layout/vList2"/>
    <dgm:cxn modelId="{F80FFB57-C590-4CE6-B428-EC7C7EBB8B5B}" type="presOf" srcId="{4486D6A7-A8C0-4BC3-81EF-4BEC3C96A1A4}" destId="{8A1D3C00-EE5E-47BC-8AD8-EE2573074735}" srcOrd="0" destOrd="0" presId="urn:microsoft.com/office/officeart/2005/8/layout/vList2"/>
    <dgm:cxn modelId="{B77F76AE-A967-44B6-B943-37199076E103}" srcId="{E100EDC1-8663-4EBB-AC4C-D291DA94FB65}" destId="{4486D6A7-A8C0-4BC3-81EF-4BEC3C96A1A4}" srcOrd="2" destOrd="0" parTransId="{A587E5CD-9874-448B-8F55-E6947045F027}" sibTransId="{B81FA874-E91E-4EC7-89DA-13F646B2E7E4}"/>
    <dgm:cxn modelId="{5D3C310A-673A-4AEC-9722-DEA25E609CAF}" srcId="{E100EDC1-8663-4EBB-AC4C-D291DA94FB65}" destId="{1D06CAE8-A8F5-46B4-87D3-DEDC1CABA2AB}" srcOrd="1" destOrd="0" parTransId="{7834E007-9288-40F0-B4CD-751086532B02}" sibTransId="{38C384EA-77D8-4783-8410-B5BA478AD646}"/>
    <dgm:cxn modelId="{CF4F8BD7-5A7F-4A34-8A26-34137033A30A}" type="presParOf" srcId="{A0B48204-25D2-4686-BF90-E019F668596D}" destId="{7A9208FE-F2C6-480E-BD02-235E0BF2FBCE}" srcOrd="0" destOrd="0" presId="urn:microsoft.com/office/officeart/2005/8/layout/vList2"/>
    <dgm:cxn modelId="{E479E54C-0E86-4132-B739-52BB1A7C6247}" type="presParOf" srcId="{A0B48204-25D2-4686-BF90-E019F668596D}" destId="{C025488E-DDFE-45D6-85EA-758DB636F455}" srcOrd="1" destOrd="0" presId="urn:microsoft.com/office/officeart/2005/8/layout/vList2"/>
    <dgm:cxn modelId="{25D932B9-3298-4F2F-A002-1C3E649D9499}" type="presParOf" srcId="{A0B48204-25D2-4686-BF90-E019F668596D}" destId="{F8D8446F-44EF-4F81-84C0-2DC5F75895B6}" srcOrd="2" destOrd="0" presId="urn:microsoft.com/office/officeart/2005/8/layout/vList2"/>
    <dgm:cxn modelId="{DE1B3CFC-8974-4BA1-A2B2-2543F26760AA}" type="presParOf" srcId="{A0B48204-25D2-4686-BF90-E019F668596D}" destId="{EA44486A-7640-47D3-B413-6A4D7D91092A}" srcOrd="3" destOrd="0" presId="urn:microsoft.com/office/officeart/2005/8/layout/vList2"/>
    <dgm:cxn modelId="{39C96392-7312-417E-8CA3-A4C394BD516A}" type="presParOf" srcId="{A0B48204-25D2-4686-BF90-E019F668596D}" destId="{8A1D3C00-EE5E-47BC-8AD8-EE25730747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BB0B0F-816A-4558-A7CE-F7C88F1484E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45403-8EF4-411A-A6AA-819065D24C5F}">
      <dgm:prSet/>
      <dgm:spPr/>
      <dgm:t>
        <a:bodyPr/>
        <a:lstStyle/>
        <a:p>
          <a:pPr algn="ctr"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Провели «неделю бережливых»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24EBFD-E12B-4336-BCBA-AC097B5950D6}" type="parTrans" cxnId="{53E64D84-FF36-48EF-A03F-DCCFD5BBD914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D853D-D390-492C-B34C-0A090EF8BEA9}" type="sibTrans" cxnId="{53E64D84-FF36-48EF-A03F-DCCFD5BBD914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3F9595-1C6E-4D24-9900-40D2EC6DFB07}">
      <dgm:prSet/>
      <dgm:spPr/>
      <dgm:t>
        <a:bodyPr/>
        <a:lstStyle/>
        <a:p>
          <a:pPr algn="ctr"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Провели практические дни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F82BD5-096D-4A4C-887C-B07AAF1F2E6A}" type="parTrans" cxnId="{DD1EEEEC-C9A1-45A6-B02B-C217EEB802A6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33862-62C1-469F-92BB-1253A24B8EDF}" type="sibTrans" cxnId="{DD1EEEEC-C9A1-45A6-B02B-C217EEB802A6}">
      <dgm:prSet/>
      <dgm:spPr/>
      <dgm:t>
        <a:bodyPr/>
        <a:lstStyle/>
        <a:p>
          <a:pPr algn="ctr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CE3B75-2934-4A13-9CCF-83622E41D521}" type="pres">
      <dgm:prSet presAssocID="{C5BB0B0F-816A-4558-A7CE-F7C88F1484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6E5B0B-45CE-495D-9747-11B22786C279}" type="pres">
      <dgm:prSet presAssocID="{C5BB0B0F-816A-4558-A7CE-F7C88F1484EC}" presName="Name1" presStyleCnt="0"/>
      <dgm:spPr/>
    </dgm:pt>
    <dgm:pt modelId="{5D8A2003-FBBB-4FA2-95E0-1806EAF3A083}" type="pres">
      <dgm:prSet presAssocID="{C5BB0B0F-816A-4558-A7CE-F7C88F1484EC}" presName="cycle" presStyleCnt="0"/>
      <dgm:spPr/>
    </dgm:pt>
    <dgm:pt modelId="{5715B98E-71D1-4983-ADE5-CE67B51D30BC}" type="pres">
      <dgm:prSet presAssocID="{C5BB0B0F-816A-4558-A7CE-F7C88F1484EC}" presName="srcNode" presStyleLbl="node1" presStyleIdx="0" presStyleCnt="2"/>
      <dgm:spPr/>
    </dgm:pt>
    <dgm:pt modelId="{443D8899-2F89-487F-A05E-D7CE8816057D}" type="pres">
      <dgm:prSet presAssocID="{C5BB0B0F-816A-4558-A7CE-F7C88F1484EC}" presName="conn" presStyleLbl="parChTrans1D2" presStyleIdx="0" presStyleCnt="1"/>
      <dgm:spPr/>
      <dgm:t>
        <a:bodyPr/>
        <a:lstStyle/>
        <a:p>
          <a:endParaRPr lang="ru-RU"/>
        </a:p>
      </dgm:t>
    </dgm:pt>
    <dgm:pt modelId="{00366683-CCE3-4549-A2A6-4A71FC12585B}" type="pres">
      <dgm:prSet presAssocID="{C5BB0B0F-816A-4558-A7CE-F7C88F1484EC}" presName="extraNode" presStyleLbl="node1" presStyleIdx="0" presStyleCnt="2"/>
      <dgm:spPr/>
    </dgm:pt>
    <dgm:pt modelId="{3D7E501E-5E73-4AB9-92D0-1AA1CFE6515D}" type="pres">
      <dgm:prSet presAssocID="{C5BB0B0F-816A-4558-A7CE-F7C88F1484EC}" presName="dstNode" presStyleLbl="node1" presStyleIdx="0" presStyleCnt="2"/>
      <dgm:spPr/>
    </dgm:pt>
    <dgm:pt modelId="{29B12D98-F5EF-4A49-8DBF-D1DA8F991B28}" type="pres">
      <dgm:prSet presAssocID="{7CB45403-8EF4-411A-A6AA-819065D24C5F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B09B2-B9B1-4527-8218-7B9B14A01324}" type="pres">
      <dgm:prSet presAssocID="{7CB45403-8EF4-411A-A6AA-819065D24C5F}" presName="accent_1" presStyleCnt="0"/>
      <dgm:spPr/>
    </dgm:pt>
    <dgm:pt modelId="{310F85C8-B5E7-4682-88D7-1524C2226B2C}" type="pres">
      <dgm:prSet presAssocID="{7CB45403-8EF4-411A-A6AA-819065D24C5F}" presName="accentRepeatNode" presStyleLbl="solidFgAcc1" presStyleIdx="0" presStyleCnt="2" custScaleX="124561" custScaleY="119520" custLinFactNeighborX="-6395" custLinFactNeighborY="-49645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D6FA74-9AF7-48C6-9684-528BEAD668F8}" type="pres">
      <dgm:prSet presAssocID="{EA3F9595-1C6E-4D24-9900-40D2EC6DFB07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C86E6-5D55-4E01-9A37-F0CCA885000F}" type="pres">
      <dgm:prSet presAssocID="{EA3F9595-1C6E-4D24-9900-40D2EC6DFB07}" presName="accent_2" presStyleCnt="0"/>
      <dgm:spPr/>
    </dgm:pt>
    <dgm:pt modelId="{D631F45E-2755-423A-9A06-70B43EFD57C8}" type="pres">
      <dgm:prSet presAssocID="{EA3F9595-1C6E-4D24-9900-40D2EC6DFB07}" presName="accentRepeatNode" presStyleLbl="solidFgAcc1" presStyleIdx="1" presStyleCnt="2" custScaleX="144807" custScaleY="1368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EFAF402-30CC-4CFA-B98A-521F2B271FAD}" type="presOf" srcId="{C5BB0B0F-816A-4558-A7CE-F7C88F1484EC}" destId="{20CE3B75-2934-4A13-9CCF-83622E41D521}" srcOrd="0" destOrd="0" presId="urn:microsoft.com/office/officeart/2008/layout/VerticalCurvedList"/>
    <dgm:cxn modelId="{DD1EEEEC-C9A1-45A6-B02B-C217EEB802A6}" srcId="{C5BB0B0F-816A-4558-A7CE-F7C88F1484EC}" destId="{EA3F9595-1C6E-4D24-9900-40D2EC6DFB07}" srcOrd="1" destOrd="0" parTransId="{04F82BD5-096D-4A4C-887C-B07AAF1F2E6A}" sibTransId="{F8133862-62C1-469F-92BB-1253A24B8EDF}"/>
    <dgm:cxn modelId="{E939D618-0010-457F-8C87-3A03DC6AD2BE}" type="presOf" srcId="{EA3F9595-1C6E-4D24-9900-40D2EC6DFB07}" destId="{D1D6FA74-9AF7-48C6-9684-528BEAD668F8}" srcOrd="0" destOrd="0" presId="urn:microsoft.com/office/officeart/2008/layout/VerticalCurvedList"/>
    <dgm:cxn modelId="{53E64D84-FF36-48EF-A03F-DCCFD5BBD914}" srcId="{C5BB0B0F-816A-4558-A7CE-F7C88F1484EC}" destId="{7CB45403-8EF4-411A-A6AA-819065D24C5F}" srcOrd="0" destOrd="0" parTransId="{6224EBFD-E12B-4336-BCBA-AC097B5950D6}" sibTransId="{400D853D-D390-492C-B34C-0A090EF8BEA9}"/>
    <dgm:cxn modelId="{FBEDAB90-428B-435F-B579-259CF00C4E03}" type="presOf" srcId="{400D853D-D390-492C-B34C-0A090EF8BEA9}" destId="{443D8899-2F89-487F-A05E-D7CE8816057D}" srcOrd="0" destOrd="0" presId="urn:microsoft.com/office/officeart/2008/layout/VerticalCurvedList"/>
    <dgm:cxn modelId="{8DAF8E61-3595-4B5B-A015-E046665FA8F2}" type="presOf" srcId="{7CB45403-8EF4-411A-A6AA-819065D24C5F}" destId="{29B12D98-F5EF-4A49-8DBF-D1DA8F991B28}" srcOrd="0" destOrd="0" presId="urn:microsoft.com/office/officeart/2008/layout/VerticalCurvedList"/>
    <dgm:cxn modelId="{C9B16987-7717-4BD3-B5E7-248B8F1F94E4}" type="presParOf" srcId="{20CE3B75-2934-4A13-9CCF-83622E41D521}" destId="{596E5B0B-45CE-495D-9747-11B22786C279}" srcOrd="0" destOrd="0" presId="urn:microsoft.com/office/officeart/2008/layout/VerticalCurvedList"/>
    <dgm:cxn modelId="{922AC631-BF7A-453D-BCCB-BEDE47218704}" type="presParOf" srcId="{596E5B0B-45CE-495D-9747-11B22786C279}" destId="{5D8A2003-FBBB-4FA2-95E0-1806EAF3A083}" srcOrd="0" destOrd="0" presId="urn:microsoft.com/office/officeart/2008/layout/VerticalCurvedList"/>
    <dgm:cxn modelId="{6B961660-2F45-4BEE-A499-BF9121068080}" type="presParOf" srcId="{5D8A2003-FBBB-4FA2-95E0-1806EAF3A083}" destId="{5715B98E-71D1-4983-ADE5-CE67B51D30BC}" srcOrd="0" destOrd="0" presId="urn:microsoft.com/office/officeart/2008/layout/VerticalCurvedList"/>
    <dgm:cxn modelId="{D307EC83-2EFE-4C9F-971B-8FC743885476}" type="presParOf" srcId="{5D8A2003-FBBB-4FA2-95E0-1806EAF3A083}" destId="{443D8899-2F89-487F-A05E-D7CE8816057D}" srcOrd="1" destOrd="0" presId="urn:microsoft.com/office/officeart/2008/layout/VerticalCurvedList"/>
    <dgm:cxn modelId="{E8283B72-AC13-4DDB-8926-0F75E7E1A19D}" type="presParOf" srcId="{5D8A2003-FBBB-4FA2-95E0-1806EAF3A083}" destId="{00366683-CCE3-4549-A2A6-4A71FC12585B}" srcOrd="2" destOrd="0" presId="urn:microsoft.com/office/officeart/2008/layout/VerticalCurvedList"/>
    <dgm:cxn modelId="{49FFCBD1-7765-47E5-B19C-AB8573FD9E37}" type="presParOf" srcId="{5D8A2003-FBBB-4FA2-95E0-1806EAF3A083}" destId="{3D7E501E-5E73-4AB9-92D0-1AA1CFE6515D}" srcOrd="3" destOrd="0" presId="urn:microsoft.com/office/officeart/2008/layout/VerticalCurvedList"/>
    <dgm:cxn modelId="{B20C30E2-4FD1-4565-9BD6-DB8D6D9DC3D2}" type="presParOf" srcId="{596E5B0B-45CE-495D-9747-11B22786C279}" destId="{29B12D98-F5EF-4A49-8DBF-D1DA8F991B28}" srcOrd="1" destOrd="0" presId="urn:microsoft.com/office/officeart/2008/layout/VerticalCurvedList"/>
    <dgm:cxn modelId="{6C854056-3A40-4850-961A-76B6CF853716}" type="presParOf" srcId="{596E5B0B-45CE-495D-9747-11B22786C279}" destId="{335B09B2-B9B1-4527-8218-7B9B14A01324}" srcOrd="2" destOrd="0" presId="urn:microsoft.com/office/officeart/2008/layout/VerticalCurvedList"/>
    <dgm:cxn modelId="{7956725B-4361-4B0C-9290-BAA248ED41C5}" type="presParOf" srcId="{335B09B2-B9B1-4527-8218-7B9B14A01324}" destId="{310F85C8-B5E7-4682-88D7-1524C2226B2C}" srcOrd="0" destOrd="0" presId="urn:microsoft.com/office/officeart/2008/layout/VerticalCurvedList"/>
    <dgm:cxn modelId="{A7B34307-2D0F-49D1-AB32-A06BE39AA416}" type="presParOf" srcId="{596E5B0B-45CE-495D-9747-11B22786C279}" destId="{D1D6FA74-9AF7-48C6-9684-528BEAD668F8}" srcOrd="3" destOrd="0" presId="urn:microsoft.com/office/officeart/2008/layout/VerticalCurvedList"/>
    <dgm:cxn modelId="{367C8226-8B74-413F-8AB7-0DA49BCB58B1}" type="presParOf" srcId="{596E5B0B-45CE-495D-9747-11B22786C279}" destId="{B1BC86E6-5D55-4E01-9A37-F0CCA885000F}" srcOrd="4" destOrd="0" presId="urn:microsoft.com/office/officeart/2008/layout/VerticalCurvedList"/>
    <dgm:cxn modelId="{EDBF8416-D249-4844-8C7E-532D5B7BB120}" type="presParOf" srcId="{B1BC86E6-5D55-4E01-9A37-F0CCA885000F}" destId="{D631F45E-2755-423A-9A06-70B43EFD57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EDE83B-A67B-47F1-B1B6-39212CD75B2E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4EC098-7171-491F-B18C-698AB53B680F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Сегодня стало необходимостью жить экономно, рационально.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C396E6-0DA8-4ACB-A3AD-25845E09A0F0}" type="parTrans" cxnId="{1E7CD0D5-D366-499E-A5CE-D9D06F2B5A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908327-5E19-436C-9EF8-459EAB78C7DB}" type="sibTrans" cxnId="{1E7CD0D5-D366-499E-A5CE-D9D06F2B5A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FB2FB-DD97-429A-9D66-CC73950EBF7A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Результаты работы по проекту доказывают, что школьное сообщество готово выполнять советы по экономии и сбережению окружающих ресурсов, повышать культуру экономии и сбережения.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D2E93-BFA0-420F-8381-19BC77AC08D9}" type="parTrans" cxnId="{3DD4111C-920A-4703-8588-37E48FC7C87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AA9D24-3DF0-420A-93F1-230D49A5FBBB}" type="sibTrans" cxnId="{3DD4111C-920A-4703-8588-37E48FC7C87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E7C39E-BFE1-47A7-B200-C8F214433AE5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Практическая часть проекта показала, что нужно делать, что бы тратить меньше на услугах ЖКХ, как можно заработать деньги в повседневной жизни, не забывая пословицу: «Копейка к копейке – проживет и семейка».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3016D3-07F5-48AF-A2F9-9D0556E25DD1}" type="parTrans" cxnId="{85B812D3-B521-40A5-B533-D56B30C828F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2E7484-0FEE-48A2-9AC2-BCCB048313B1}" type="sibTrans" cxnId="{85B812D3-B521-40A5-B533-D56B30C828F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3AFE30-5071-4974-8A0F-1D1ECF4861CA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Подрастающее поколение должно иметь гражданскую позицию и навыки социального и экономного использования энергии, воды и правильно относиться к национальному богатству в природе. 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5D3B37-3DDA-49F7-A2DE-5A85FD6F06A7}" type="parTrans" cxnId="{6C2FDF5B-C661-4719-9F4B-ED14BC8FBE0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6D603C-E5AE-479F-85C7-592FF81D4552}" type="sibTrans" cxnId="{6C2FDF5B-C661-4719-9F4B-ED14BC8FBE0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038FC-2B13-4F39-B9BD-518E75AB8DB7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сознания экономии и бережливости надо начинать с малых лет.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BB3EBA-DA8F-4A70-BD52-9DE7C24CFD9E}" type="parTrans" cxnId="{0CC33356-39CB-494C-A744-5DE9F530FAA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3D60E1-E050-4D8A-B5D1-6D7E8B845E49}" type="sibTrans" cxnId="{0CC33356-39CB-494C-A744-5DE9F530FAA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F5437-7690-46D4-AB79-99879F0B903B}" type="pres">
      <dgm:prSet presAssocID="{F4EDE83B-A67B-47F1-B1B6-39212CD75B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8086ECD-C482-4742-A912-78F8CE087E9A}" type="pres">
      <dgm:prSet presAssocID="{F4EDE83B-A67B-47F1-B1B6-39212CD75B2E}" presName="Name1" presStyleCnt="0"/>
      <dgm:spPr/>
    </dgm:pt>
    <dgm:pt modelId="{97CF5603-F10A-4CB1-A113-9A14EACCB2F1}" type="pres">
      <dgm:prSet presAssocID="{F4EDE83B-A67B-47F1-B1B6-39212CD75B2E}" presName="cycle" presStyleCnt="0"/>
      <dgm:spPr/>
    </dgm:pt>
    <dgm:pt modelId="{E19C7BB5-5A2B-4955-B31C-0E3AE85039E3}" type="pres">
      <dgm:prSet presAssocID="{F4EDE83B-A67B-47F1-B1B6-39212CD75B2E}" presName="srcNode" presStyleLbl="node1" presStyleIdx="0" presStyleCnt="5"/>
      <dgm:spPr/>
    </dgm:pt>
    <dgm:pt modelId="{F06763EC-C89C-45A6-A1D6-16E81197ED5B}" type="pres">
      <dgm:prSet presAssocID="{F4EDE83B-A67B-47F1-B1B6-39212CD75B2E}" presName="conn" presStyleLbl="parChTrans1D2" presStyleIdx="0" presStyleCnt="1"/>
      <dgm:spPr/>
      <dgm:t>
        <a:bodyPr/>
        <a:lstStyle/>
        <a:p>
          <a:endParaRPr lang="ru-RU"/>
        </a:p>
      </dgm:t>
    </dgm:pt>
    <dgm:pt modelId="{FFCBD59C-D145-434C-B8C1-DC0F7DA3A104}" type="pres">
      <dgm:prSet presAssocID="{F4EDE83B-A67B-47F1-B1B6-39212CD75B2E}" presName="extraNode" presStyleLbl="node1" presStyleIdx="0" presStyleCnt="5"/>
      <dgm:spPr/>
    </dgm:pt>
    <dgm:pt modelId="{1BF14D82-CEB7-4BBD-8A75-C8FF2F21FB75}" type="pres">
      <dgm:prSet presAssocID="{F4EDE83B-A67B-47F1-B1B6-39212CD75B2E}" presName="dstNode" presStyleLbl="node1" presStyleIdx="0" presStyleCnt="5"/>
      <dgm:spPr/>
    </dgm:pt>
    <dgm:pt modelId="{9EFCE575-0BC6-4638-9F3B-53E6AD316D1B}" type="pres">
      <dgm:prSet presAssocID="{1D4EC098-7171-491F-B18C-698AB53B680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E8DDC-340F-46DD-AFB4-4E30C23CD6A7}" type="pres">
      <dgm:prSet presAssocID="{1D4EC098-7171-491F-B18C-698AB53B680F}" presName="accent_1" presStyleCnt="0"/>
      <dgm:spPr/>
    </dgm:pt>
    <dgm:pt modelId="{CEED8E01-619C-4118-8031-62B46DB367DD}" type="pres">
      <dgm:prSet presAssocID="{1D4EC098-7171-491F-B18C-698AB53B680F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0BABB0-2F99-4257-8D14-952FC9B80498}" type="pres">
      <dgm:prSet presAssocID="{066FB2FB-DD97-429A-9D66-CC73950EBF7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46C9B-6BE8-406E-B7FA-FD2F79855791}" type="pres">
      <dgm:prSet presAssocID="{066FB2FB-DD97-429A-9D66-CC73950EBF7A}" presName="accent_2" presStyleCnt="0"/>
      <dgm:spPr/>
    </dgm:pt>
    <dgm:pt modelId="{3DB2F8F9-32EB-426B-9829-8914C3A9BB61}" type="pres">
      <dgm:prSet presAssocID="{066FB2FB-DD97-429A-9D66-CC73950EBF7A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B11441A-0968-467A-AA1A-ED74E7BB2621}" type="pres">
      <dgm:prSet presAssocID="{83E7C39E-BFE1-47A7-B200-C8F214433AE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EB0B1-B0B6-4E86-8345-4363BA38051D}" type="pres">
      <dgm:prSet presAssocID="{83E7C39E-BFE1-47A7-B200-C8F214433AE5}" presName="accent_3" presStyleCnt="0"/>
      <dgm:spPr/>
    </dgm:pt>
    <dgm:pt modelId="{6D18B8B1-8264-45C6-993D-ACDEBB152F4F}" type="pres">
      <dgm:prSet presAssocID="{83E7C39E-BFE1-47A7-B200-C8F214433AE5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8DF019-79AC-4FD9-977E-313F97B14668}" type="pres">
      <dgm:prSet presAssocID="{F53AFE30-5071-4974-8A0F-1D1ECF4861C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9C838-6B6D-408F-8A02-5515865A1410}" type="pres">
      <dgm:prSet presAssocID="{F53AFE30-5071-4974-8A0F-1D1ECF4861CA}" presName="accent_4" presStyleCnt="0"/>
      <dgm:spPr/>
    </dgm:pt>
    <dgm:pt modelId="{AE5DB51E-9E0B-4CFC-85A2-28321F9501B6}" type="pres">
      <dgm:prSet presAssocID="{F53AFE30-5071-4974-8A0F-1D1ECF4861CA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247D0D5-5989-485B-888E-2D6BFA78E393}" type="pres">
      <dgm:prSet presAssocID="{03D038FC-2B13-4F39-B9BD-518E75AB8DB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E9ECA-18A8-4FE6-BC80-3FCDBEC79336}" type="pres">
      <dgm:prSet presAssocID="{03D038FC-2B13-4F39-B9BD-518E75AB8DB7}" presName="accent_5" presStyleCnt="0"/>
      <dgm:spPr/>
    </dgm:pt>
    <dgm:pt modelId="{777A8DA8-502B-4348-9343-80DDDB5B1880}" type="pres">
      <dgm:prSet presAssocID="{03D038FC-2B13-4F39-B9BD-518E75AB8DB7}" presName="accentRepeatNode" presStyleLbl="solidFgAcc1" presStyleIdx="4" presStyleCnt="5" custLinFactNeighborX="-1076" custLinFactNeighborY="-109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C2FDF5B-C661-4719-9F4B-ED14BC8FBE0B}" srcId="{F4EDE83B-A67B-47F1-B1B6-39212CD75B2E}" destId="{F53AFE30-5071-4974-8A0F-1D1ECF4861CA}" srcOrd="3" destOrd="0" parTransId="{855D3B37-3DDA-49F7-A2DE-5A85FD6F06A7}" sibTransId="{CD6D603C-E5AE-479F-85C7-592FF81D4552}"/>
    <dgm:cxn modelId="{1E7CD0D5-D366-499E-A5CE-D9D06F2B5AC6}" srcId="{F4EDE83B-A67B-47F1-B1B6-39212CD75B2E}" destId="{1D4EC098-7171-491F-B18C-698AB53B680F}" srcOrd="0" destOrd="0" parTransId="{B3C396E6-0DA8-4ACB-A3AD-25845E09A0F0}" sibTransId="{9E908327-5E19-436C-9EF8-459EAB78C7DB}"/>
    <dgm:cxn modelId="{3DD4111C-920A-4703-8588-37E48FC7C873}" srcId="{F4EDE83B-A67B-47F1-B1B6-39212CD75B2E}" destId="{066FB2FB-DD97-429A-9D66-CC73950EBF7A}" srcOrd="1" destOrd="0" parTransId="{EBCD2E93-BFA0-420F-8381-19BC77AC08D9}" sibTransId="{0FAA9D24-3DF0-420A-93F1-230D49A5FBBB}"/>
    <dgm:cxn modelId="{7307CE6E-3FD2-4C5B-AB64-077D69586B26}" type="presOf" srcId="{066FB2FB-DD97-429A-9D66-CC73950EBF7A}" destId="{D20BABB0-2F99-4257-8D14-952FC9B80498}" srcOrd="0" destOrd="0" presId="urn:microsoft.com/office/officeart/2008/layout/VerticalCurvedList"/>
    <dgm:cxn modelId="{1F589901-7666-4FEA-A119-21F38B3D0956}" type="presOf" srcId="{F53AFE30-5071-4974-8A0F-1D1ECF4861CA}" destId="{748DF019-79AC-4FD9-977E-313F97B14668}" srcOrd="0" destOrd="0" presId="urn:microsoft.com/office/officeart/2008/layout/VerticalCurvedList"/>
    <dgm:cxn modelId="{3DCBC7AF-1D82-4D97-8B57-DCD13B620A14}" type="presOf" srcId="{1D4EC098-7171-491F-B18C-698AB53B680F}" destId="{9EFCE575-0BC6-4638-9F3B-53E6AD316D1B}" srcOrd="0" destOrd="0" presId="urn:microsoft.com/office/officeart/2008/layout/VerticalCurvedList"/>
    <dgm:cxn modelId="{68E172B2-495C-4D4A-9A08-063B2124233F}" type="presOf" srcId="{83E7C39E-BFE1-47A7-B200-C8F214433AE5}" destId="{4B11441A-0968-467A-AA1A-ED74E7BB2621}" srcOrd="0" destOrd="0" presId="urn:microsoft.com/office/officeart/2008/layout/VerticalCurvedList"/>
    <dgm:cxn modelId="{85B812D3-B521-40A5-B533-D56B30C828FC}" srcId="{F4EDE83B-A67B-47F1-B1B6-39212CD75B2E}" destId="{83E7C39E-BFE1-47A7-B200-C8F214433AE5}" srcOrd="2" destOrd="0" parTransId="{BA3016D3-07F5-48AF-A2F9-9D0556E25DD1}" sibTransId="{F92E7484-0FEE-48A2-9AC2-BCCB048313B1}"/>
    <dgm:cxn modelId="{D6C55E63-40C3-4752-B588-29DD3D8E86FD}" type="presOf" srcId="{03D038FC-2B13-4F39-B9BD-518E75AB8DB7}" destId="{1247D0D5-5989-485B-888E-2D6BFA78E393}" srcOrd="0" destOrd="0" presId="urn:microsoft.com/office/officeart/2008/layout/VerticalCurvedList"/>
    <dgm:cxn modelId="{0CC33356-39CB-494C-A744-5DE9F530FAAA}" srcId="{F4EDE83B-A67B-47F1-B1B6-39212CD75B2E}" destId="{03D038FC-2B13-4F39-B9BD-518E75AB8DB7}" srcOrd="4" destOrd="0" parTransId="{B4BB3EBA-DA8F-4A70-BD52-9DE7C24CFD9E}" sibTransId="{FD3D60E1-E050-4D8A-B5D1-6D7E8B845E49}"/>
    <dgm:cxn modelId="{26A2F1A6-2B1F-4E44-9A37-EF5AEB8D03EC}" type="presOf" srcId="{9E908327-5E19-436C-9EF8-459EAB78C7DB}" destId="{F06763EC-C89C-45A6-A1D6-16E81197ED5B}" srcOrd="0" destOrd="0" presId="urn:microsoft.com/office/officeart/2008/layout/VerticalCurvedList"/>
    <dgm:cxn modelId="{3CCE0403-8930-460C-AB6B-FFF6BAAEB00A}" type="presOf" srcId="{F4EDE83B-A67B-47F1-B1B6-39212CD75B2E}" destId="{823F5437-7690-46D4-AB79-99879F0B903B}" srcOrd="0" destOrd="0" presId="urn:microsoft.com/office/officeart/2008/layout/VerticalCurvedList"/>
    <dgm:cxn modelId="{22AFC613-DF55-40C7-99B2-60DED82EAA23}" type="presParOf" srcId="{823F5437-7690-46D4-AB79-99879F0B903B}" destId="{E8086ECD-C482-4742-A912-78F8CE087E9A}" srcOrd="0" destOrd="0" presId="urn:microsoft.com/office/officeart/2008/layout/VerticalCurvedList"/>
    <dgm:cxn modelId="{E7E22321-EBE0-4F01-A547-A25930C87EDF}" type="presParOf" srcId="{E8086ECD-C482-4742-A912-78F8CE087E9A}" destId="{97CF5603-F10A-4CB1-A113-9A14EACCB2F1}" srcOrd="0" destOrd="0" presId="urn:microsoft.com/office/officeart/2008/layout/VerticalCurvedList"/>
    <dgm:cxn modelId="{F0924E9C-E5B4-4DD1-909B-851C630714A7}" type="presParOf" srcId="{97CF5603-F10A-4CB1-A113-9A14EACCB2F1}" destId="{E19C7BB5-5A2B-4955-B31C-0E3AE85039E3}" srcOrd="0" destOrd="0" presId="urn:microsoft.com/office/officeart/2008/layout/VerticalCurvedList"/>
    <dgm:cxn modelId="{DB32E0AF-1E74-4002-A4A8-214BFFCFF1B0}" type="presParOf" srcId="{97CF5603-F10A-4CB1-A113-9A14EACCB2F1}" destId="{F06763EC-C89C-45A6-A1D6-16E81197ED5B}" srcOrd="1" destOrd="0" presId="urn:microsoft.com/office/officeart/2008/layout/VerticalCurvedList"/>
    <dgm:cxn modelId="{05943A62-85B8-4704-A2FB-06F7034590C8}" type="presParOf" srcId="{97CF5603-F10A-4CB1-A113-9A14EACCB2F1}" destId="{FFCBD59C-D145-434C-B8C1-DC0F7DA3A104}" srcOrd="2" destOrd="0" presId="urn:microsoft.com/office/officeart/2008/layout/VerticalCurvedList"/>
    <dgm:cxn modelId="{FABB85B4-80D2-4544-90A7-EE7370A89018}" type="presParOf" srcId="{97CF5603-F10A-4CB1-A113-9A14EACCB2F1}" destId="{1BF14D82-CEB7-4BBD-8A75-C8FF2F21FB75}" srcOrd="3" destOrd="0" presId="urn:microsoft.com/office/officeart/2008/layout/VerticalCurvedList"/>
    <dgm:cxn modelId="{48825B55-A9BC-4BD4-AAF5-C29F09286B35}" type="presParOf" srcId="{E8086ECD-C482-4742-A912-78F8CE087E9A}" destId="{9EFCE575-0BC6-4638-9F3B-53E6AD316D1B}" srcOrd="1" destOrd="0" presId="urn:microsoft.com/office/officeart/2008/layout/VerticalCurvedList"/>
    <dgm:cxn modelId="{FE9E2155-16D2-4AA4-B52A-C16244557F31}" type="presParOf" srcId="{E8086ECD-C482-4742-A912-78F8CE087E9A}" destId="{941E8DDC-340F-46DD-AFB4-4E30C23CD6A7}" srcOrd="2" destOrd="0" presId="urn:microsoft.com/office/officeart/2008/layout/VerticalCurvedList"/>
    <dgm:cxn modelId="{F075AEE2-971D-4A75-9D2C-8C68A97AF0EC}" type="presParOf" srcId="{941E8DDC-340F-46DD-AFB4-4E30C23CD6A7}" destId="{CEED8E01-619C-4118-8031-62B46DB367DD}" srcOrd="0" destOrd="0" presId="urn:microsoft.com/office/officeart/2008/layout/VerticalCurvedList"/>
    <dgm:cxn modelId="{90E43D6B-4605-4860-ABDD-AC14E7981C61}" type="presParOf" srcId="{E8086ECD-C482-4742-A912-78F8CE087E9A}" destId="{D20BABB0-2F99-4257-8D14-952FC9B80498}" srcOrd="3" destOrd="0" presId="urn:microsoft.com/office/officeart/2008/layout/VerticalCurvedList"/>
    <dgm:cxn modelId="{0CD0101F-EBAC-48D1-92BB-504DB3507945}" type="presParOf" srcId="{E8086ECD-C482-4742-A912-78F8CE087E9A}" destId="{EB546C9B-6BE8-406E-B7FA-FD2F79855791}" srcOrd="4" destOrd="0" presId="urn:microsoft.com/office/officeart/2008/layout/VerticalCurvedList"/>
    <dgm:cxn modelId="{14C573C5-0C72-47BF-A355-80CC93DCC4EC}" type="presParOf" srcId="{EB546C9B-6BE8-406E-B7FA-FD2F79855791}" destId="{3DB2F8F9-32EB-426B-9829-8914C3A9BB61}" srcOrd="0" destOrd="0" presId="urn:microsoft.com/office/officeart/2008/layout/VerticalCurvedList"/>
    <dgm:cxn modelId="{DEFC0EA5-76DC-4C0B-A118-B3E2CDEF87BB}" type="presParOf" srcId="{E8086ECD-C482-4742-A912-78F8CE087E9A}" destId="{4B11441A-0968-467A-AA1A-ED74E7BB2621}" srcOrd="5" destOrd="0" presId="urn:microsoft.com/office/officeart/2008/layout/VerticalCurvedList"/>
    <dgm:cxn modelId="{A615D729-51CE-471C-BD1B-D898BE8E2566}" type="presParOf" srcId="{E8086ECD-C482-4742-A912-78F8CE087E9A}" destId="{ADBEB0B1-B0B6-4E86-8345-4363BA38051D}" srcOrd="6" destOrd="0" presId="urn:microsoft.com/office/officeart/2008/layout/VerticalCurvedList"/>
    <dgm:cxn modelId="{88114DAE-E07E-4087-821B-A9A4A3DC5820}" type="presParOf" srcId="{ADBEB0B1-B0B6-4E86-8345-4363BA38051D}" destId="{6D18B8B1-8264-45C6-993D-ACDEBB152F4F}" srcOrd="0" destOrd="0" presId="urn:microsoft.com/office/officeart/2008/layout/VerticalCurvedList"/>
    <dgm:cxn modelId="{C11C2D76-D9D8-42B4-B07E-DFBD167568A2}" type="presParOf" srcId="{E8086ECD-C482-4742-A912-78F8CE087E9A}" destId="{748DF019-79AC-4FD9-977E-313F97B14668}" srcOrd="7" destOrd="0" presId="urn:microsoft.com/office/officeart/2008/layout/VerticalCurvedList"/>
    <dgm:cxn modelId="{D45DD123-83D3-44D4-B5CD-7E659E4BA928}" type="presParOf" srcId="{E8086ECD-C482-4742-A912-78F8CE087E9A}" destId="{5489C838-6B6D-408F-8A02-5515865A1410}" srcOrd="8" destOrd="0" presId="urn:microsoft.com/office/officeart/2008/layout/VerticalCurvedList"/>
    <dgm:cxn modelId="{F7B544C7-E633-42FF-B010-A1029F37BB58}" type="presParOf" srcId="{5489C838-6B6D-408F-8A02-5515865A1410}" destId="{AE5DB51E-9E0B-4CFC-85A2-28321F9501B6}" srcOrd="0" destOrd="0" presId="urn:microsoft.com/office/officeart/2008/layout/VerticalCurvedList"/>
    <dgm:cxn modelId="{452C65F7-08D9-4AD0-A2AF-4368659DE980}" type="presParOf" srcId="{E8086ECD-C482-4742-A912-78F8CE087E9A}" destId="{1247D0D5-5989-485B-888E-2D6BFA78E393}" srcOrd="9" destOrd="0" presId="urn:microsoft.com/office/officeart/2008/layout/VerticalCurvedList"/>
    <dgm:cxn modelId="{4BE960C9-B700-41C1-8D58-8D8F7D876E39}" type="presParOf" srcId="{E8086ECD-C482-4742-A912-78F8CE087E9A}" destId="{1DFE9ECA-18A8-4FE6-BC80-3FCDBEC79336}" srcOrd="10" destOrd="0" presId="urn:microsoft.com/office/officeart/2008/layout/VerticalCurvedList"/>
    <dgm:cxn modelId="{A5048BA4-208C-481E-A085-7BADD4F95A1F}" type="presParOf" srcId="{1DFE9ECA-18A8-4FE6-BC80-3FCDBEC79336}" destId="{777A8DA8-502B-4348-9343-80DDDB5B18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2F0C43-4ED6-4C97-9F05-BE53EC660835}" type="doc">
      <dgm:prSet loTypeId="urn:microsoft.com/office/officeart/2005/8/layout/vList3" loCatId="list" qsTypeId="urn:microsoft.com/office/officeart/2005/8/quickstyle/simple4" qsCatId="simple" csTypeId="urn:microsoft.com/office/officeart/2005/8/colors/colorful1" csCatId="colorful" phldr="1"/>
      <dgm:spPr/>
    </dgm:pt>
    <dgm:pt modelId="{3FEFCE8E-655F-4197-826A-4D5CC4B45A74}">
      <dgm:prSet phldrT="[Текст]"/>
      <dgm:spPr/>
      <dgm:t>
        <a:bodyPr/>
        <a:lstStyle/>
        <a:p>
          <a:r>
            <a:rPr lang="ru-RU" dirty="0" smtClean="0"/>
            <a:t>Социальный проект «Береги смолоду» занял первое место в муниципальном конкурсе проектов «Я-гражданин».</a:t>
          </a:r>
          <a:endParaRPr lang="ru-RU" dirty="0"/>
        </a:p>
      </dgm:t>
    </dgm:pt>
    <dgm:pt modelId="{F42620FD-30A6-4436-8245-887A00A7996E}" type="parTrans" cxnId="{6278DBF3-F25D-48F5-BE9B-5823F0424FB3}">
      <dgm:prSet/>
      <dgm:spPr/>
      <dgm:t>
        <a:bodyPr/>
        <a:lstStyle/>
        <a:p>
          <a:endParaRPr lang="ru-RU"/>
        </a:p>
      </dgm:t>
    </dgm:pt>
    <dgm:pt modelId="{0D9DBCE5-4BA0-42C1-B961-809E203693B6}" type="sibTrans" cxnId="{6278DBF3-F25D-48F5-BE9B-5823F0424FB3}">
      <dgm:prSet/>
      <dgm:spPr/>
      <dgm:t>
        <a:bodyPr/>
        <a:lstStyle/>
        <a:p>
          <a:endParaRPr lang="ru-RU"/>
        </a:p>
      </dgm:t>
    </dgm:pt>
    <dgm:pt modelId="{10A759FE-C465-444F-983E-A60F60BAAA92}">
      <dgm:prSet phldrT="[Текст]"/>
      <dgm:spPr/>
      <dgm:t>
        <a:bodyPr/>
        <a:lstStyle/>
        <a:p>
          <a:r>
            <a:rPr lang="ru-RU" dirty="0" smtClean="0"/>
            <a:t>На областной защите социальных проектов получил высокую оценку и Грамоту Министерства образования и науки.</a:t>
          </a:r>
          <a:endParaRPr lang="ru-RU" dirty="0"/>
        </a:p>
      </dgm:t>
    </dgm:pt>
    <dgm:pt modelId="{6785897A-D3D3-4314-A0A8-07BE6BBCAF35}" type="parTrans" cxnId="{A3E5ABA6-2106-4B7F-8902-BCC874A2EF9E}">
      <dgm:prSet/>
      <dgm:spPr/>
      <dgm:t>
        <a:bodyPr/>
        <a:lstStyle/>
        <a:p>
          <a:endParaRPr lang="ru-RU"/>
        </a:p>
      </dgm:t>
    </dgm:pt>
    <dgm:pt modelId="{8F3AD40E-8733-4D77-A509-9CF7A83C4D6E}" type="sibTrans" cxnId="{A3E5ABA6-2106-4B7F-8902-BCC874A2EF9E}">
      <dgm:prSet/>
      <dgm:spPr/>
      <dgm:t>
        <a:bodyPr/>
        <a:lstStyle/>
        <a:p>
          <a:endParaRPr lang="ru-RU"/>
        </a:p>
      </dgm:t>
    </dgm:pt>
    <dgm:pt modelId="{11C07075-77FA-4474-A9C3-0662761F75F3}">
      <dgm:prSet phldrT="[Текст]"/>
      <dgm:spPr/>
      <dgm:t>
        <a:bodyPr/>
        <a:lstStyle/>
        <a:p>
          <a:r>
            <a:rPr lang="ru-RU" dirty="0" smtClean="0"/>
            <a:t>Проект учащихся четвертого класса «Энергосбережение-дело серьезное» занял первое место в муниципальной игре «</a:t>
          </a:r>
          <a:r>
            <a:rPr lang="ru-RU" dirty="0" err="1" smtClean="0"/>
            <a:t>Экоколобок</a:t>
          </a:r>
          <a:r>
            <a:rPr lang="ru-RU" dirty="0" smtClean="0"/>
            <a:t>» и второе место в областной игре «</a:t>
          </a:r>
          <a:r>
            <a:rPr lang="ru-RU" dirty="0" err="1" smtClean="0"/>
            <a:t>Экоколобок</a:t>
          </a:r>
          <a:r>
            <a:rPr lang="ru-RU" dirty="0" smtClean="0"/>
            <a:t>» в г. Екатеринбурге .</a:t>
          </a:r>
          <a:endParaRPr lang="ru-RU" dirty="0"/>
        </a:p>
      </dgm:t>
    </dgm:pt>
    <dgm:pt modelId="{08B6CF8D-C69A-4D1F-9CF9-9721305687CA}" type="parTrans" cxnId="{A18D2928-8881-4109-B2F3-7CCBA0C720BE}">
      <dgm:prSet/>
      <dgm:spPr/>
      <dgm:t>
        <a:bodyPr/>
        <a:lstStyle/>
        <a:p>
          <a:endParaRPr lang="ru-RU"/>
        </a:p>
      </dgm:t>
    </dgm:pt>
    <dgm:pt modelId="{CC6C1FEF-C3AC-45EC-9432-68B6E170344B}" type="sibTrans" cxnId="{A18D2928-8881-4109-B2F3-7CCBA0C720BE}">
      <dgm:prSet/>
      <dgm:spPr/>
      <dgm:t>
        <a:bodyPr/>
        <a:lstStyle/>
        <a:p>
          <a:endParaRPr lang="ru-RU"/>
        </a:p>
      </dgm:t>
    </dgm:pt>
    <dgm:pt modelId="{7F246A61-8C44-44FA-B865-B1816981576B}" type="pres">
      <dgm:prSet presAssocID="{B42F0C43-4ED6-4C97-9F05-BE53EC660835}" presName="linearFlow" presStyleCnt="0">
        <dgm:presLayoutVars>
          <dgm:dir/>
          <dgm:resizeHandles val="exact"/>
        </dgm:presLayoutVars>
      </dgm:prSet>
      <dgm:spPr/>
    </dgm:pt>
    <dgm:pt modelId="{27E748D9-F2C7-480E-876B-9C2950A467C8}" type="pres">
      <dgm:prSet presAssocID="{3FEFCE8E-655F-4197-826A-4D5CC4B45A74}" presName="composite" presStyleCnt="0"/>
      <dgm:spPr/>
    </dgm:pt>
    <dgm:pt modelId="{5BA0E4B7-73E7-4287-B2A4-C8A88E570267}" type="pres">
      <dgm:prSet presAssocID="{3FEFCE8E-655F-4197-826A-4D5CC4B45A7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8EA260-4D1C-4CA6-8C72-570F7F3F6CC4}" type="pres">
      <dgm:prSet presAssocID="{3FEFCE8E-655F-4197-826A-4D5CC4B45A7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E9786-EF3A-447F-99DA-178B1493BE75}" type="pres">
      <dgm:prSet presAssocID="{0D9DBCE5-4BA0-42C1-B961-809E203693B6}" presName="spacing" presStyleCnt="0"/>
      <dgm:spPr/>
    </dgm:pt>
    <dgm:pt modelId="{B42D160E-C82A-4B8B-A702-B96344BBFF52}" type="pres">
      <dgm:prSet presAssocID="{10A759FE-C465-444F-983E-A60F60BAAA92}" presName="composite" presStyleCnt="0"/>
      <dgm:spPr/>
    </dgm:pt>
    <dgm:pt modelId="{3D490A84-4554-44CE-9B5F-1DF97048A558}" type="pres">
      <dgm:prSet presAssocID="{10A759FE-C465-444F-983E-A60F60BAAA92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03D8D4B-1818-4386-AC00-3855B8EBC84C}" type="pres">
      <dgm:prSet presAssocID="{10A759FE-C465-444F-983E-A60F60BAAA9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A40C4-F4EE-426A-B6D6-181C907963AD}" type="pres">
      <dgm:prSet presAssocID="{8F3AD40E-8733-4D77-A509-9CF7A83C4D6E}" presName="spacing" presStyleCnt="0"/>
      <dgm:spPr/>
    </dgm:pt>
    <dgm:pt modelId="{03795457-EC8A-4623-9D7E-381DA640B2FE}" type="pres">
      <dgm:prSet presAssocID="{11C07075-77FA-4474-A9C3-0662761F75F3}" presName="composite" presStyleCnt="0"/>
      <dgm:spPr/>
    </dgm:pt>
    <dgm:pt modelId="{B3B4D5D7-BF4E-403B-BB85-D0366F277164}" type="pres">
      <dgm:prSet presAssocID="{11C07075-77FA-4474-A9C3-0662761F75F3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EA65806-6029-46A8-8DB5-61FD92EDBB28}" type="pres">
      <dgm:prSet presAssocID="{11C07075-77FA-4474-A9C3-0662761F75F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E87F6-1F1D-49B1-9847-FCD61BF5A444}" type="presOf" srcId="{B42F0C43-4ED6-4C97-9F05-BE53EC660835}" destId="{7F246A61-8C44-44FA-B865-B1816981576B}" srcOrd="0" destOrd="0" presId="urn:microsoft.com/office/officeart/2005/8/layout/vList3"/>
    <dgm:cxn modelId="{A549590A-F7CE-4636-8433-69118ED9597E}" type="presOf" srcId="{3FEFCE8E-655F-4197-826A-4D5CC4B45A74}" destId="{5F8EA260-4D1C-4CA6-8C72-570F7F3F6CC4}" srcOrd="0" destOrd="0" presId="urn:microsoft.com/office/officeart/2005/8/layout/vList3"/>
    <dgm:cxn modelId="{A18D2928-8881-4109-B2F3-7CCBA0C720BE}" srcId="{B42F0C43-4ED6-4C97-9F05-BE53EC660835}" destId="{11C07075-77FA-4474-A9C3-0662761F75F3}" srcOrd="2" destOrd="0" parTransId="{08B6CF8D-C69A-4D1F-9CF9-9721305687CA}" sibTransId="{CC6C1FEF-C3AC-45EC-9432-68B6E170344B}"/>
    <dgm:cxn modelId="{6278DBF3-F25D-48F5-BE9B-5823F0424FB3}" srcId="{B42F0C43-4ED6-4C97-9F05-BE53EC660835}" destId="{3FEFCE8E-655F-4197-826A-4D5CC4B45A74}" srcOrd="0" destOrd="0" parTransId="{F42620FD-30A6-4436-8245-887A00A7996E}" sibTransId="{0D9DBCE5-4BA0-42C1-B961-809E203693B6}"/>
    <dgm:cxn modelId="{EE7D2F69-116C-4948-8680-2C8A560C458D}" type="presOf" srcId="{10A759FE-C465-444F-983E-A60F60BAAA92}" destId="{103D8D4B-1818-4386-AC00-3855B8EBC84C}" srcOrd="0" destOrd="0" presId="urn:microsoft.com/office/officeart/2005/8/layout/vList3"/>
    <dgm:cxn modelId="{DDFF00E1-7A78-4099-8CF0-AC14CF247D0F}" type="presOf" srcId="{11C07075-77FA-4474-A9C3-0662761F75F3}" destId="{0EA65806-6029-46A8-8DB5-61FD92EDBB28}" srcOrd="0" destOrd="0" presId="urn:microsoft.com/office/officeart/2005/8/layout/vList3"/>
    <dgm:cxn modelId="{A3E5ABA6-2106-4B7F-8902-BCC874A2EF9E}" srcId="{B42F0C43-4ED6-4C97-9F05-BE53EC660835}" destId="{10A759FE-C465-444F-983E-A60F60BAAA92}" srcOrd="1" destOrd="0" parTransId="{6785897A-D3D3-4314-A0A8-07BE6BBCAF35}" sibTransId="{8F3AD40E-8733-4D77-A509-9CF7A83C4D6E}"/>
    <dgm:cxn modelId="{3076C58D-EA77-42B2-9D29-70E2F251264E}" type="presParOf" srcId="{7F246A61-8C44-44FA-B865-B1816981576B}" destId="{27E748D9-F2C7-480E-876B-9C2950A467C8}" srcOrd="0" destOrd="0" presId="urn:microsoft.com/office/officeart/2005/8/layout/vList3"/>
    <dgm:cxn modelId="{4F427952-2FC2-4D90-A4D6-C6F922800917}" type="presParOf" srcId="{27E748D9-F2C7-480E-876B-9C2950A467C8}" destId="{5BA0E4B7-73E7-4287-B2A4-C8A88E570267}" srcOrd="0" destOrd="0" presId="urn:microsoft.com/office/officeart/2005/8/layout/vList3"/>
    <dgm:cxn modelId="{DA73750F-8301-4C60-9321-F9893C4303CA}" type="presParOf" srcId="{27E748D9-F2C7-480E-876B-9C2950A467C8}" destId="{5F8EA260-4D1C-4CA6-8C72-570F7F3F6CC4}" srcOrd="1" destOrd="0" presId="urn:microsoft.com/office/officeart/2005/8/layout/vList3"/>
    <dgm:cxn modelId="{DA8B96C6-E0AF-41F8-BDA5-9D0D483A3060}" type="presParOf" srcId="{7F246A61-8C44-44FA-B865-B1816981576B}" destId="{F94E9786-EF3A-447F-99DA-178B1493BE75}" srcOrd="1" destOrd="0" presId="urn:microsoft.com/office/officeart/2005/8/layout/vList3"/>
    <dgm:cxn modelId="{F33B99FE-6F8C-4971-8AB3-8BA9D1393A1A}" type="presParOf" srcId="{7F246A61-8C44-44FA-B865-B1816981576B}" destId="{B42D160E-C82A-4B8B-A702-B96344BBFF52}" srcOrd="2" destOrd="0" presId="urn:microsoft.com/office/officeart/2005/8/layout/vList3"/>
    <dgm:cxn modelId="{64376FFC-2F9E-44CD-8197-67E910DA7CA6}" type="presParOf" srcId="{B42D160E-C82A-4B8B-A702-B96344BBFF52}" destId="{3D490A84-4554-44CE-9B5F-1DF97048A558}" srcOrd="0" destOrd="0" presId="urn:microsoft.com/office/officeart/2005/8/layout/vList3"/>
    <dgm:cxn modelId="{C9BE9BDD-33DF-4ADA-9585-2F07CD59BA4A}" type="presParOf" srcId="{B42D160E-C82A-4B8B-A702-B96344BBFF52}" destId="{103D8D4B-1818-4386-AC00-3855B8EBC84C}" srcOrd="1" destOrd="0" presId="urn:microsoft.com/office/officeart/2005/8/layout/vList3"/>
    <dgm:cxn modelId="{2977B6F7-9F41-4EBA-BBEF-B96E443B76FE}" type="presParOf" srcId="{7F246A61-8C44-44FA-B865-B1816981576B}" destId="{4FCA40C4-F4EE-426A-B6D6-181C907963AD}" srcOrd="3" destOrd="0" presId="urn:microsoft.com/office/officeart/2005/8/layout/vList3"/>
    <dgm:cxn modelId="{8930B9FD-E804-48C8-8829-DE636626E4E9}" type="presParOf" srcId="{7F246A61-8C44-44FA-B865-B1816981576B}" destId="{03795457-EC8A-4623-9D7E-381DA640B2FE}" srcOrd="4" destOrd="0" presId="urn:microsoft.com/office/officeart/2005/8/layout/vList3"/>
    <dgm:cxn modelId="{022F17AE-29AC-4554-B2B5-DC8D2FD57765}" type="presParOf" srcId="{03795457-EC8A-4623-9D7E-381DA640B2FE}" destId="{B3B4D5D7-BF4E-403B-BB85-D0366F277164}" srcOrd="0" destOrd="0" presId="urn:microsoft.com/office/officeart/2005/8/layout/vList3"/>
    <dgm:cxn modelId="{1409DAF2-CC05-4DEC-B064-FAE5C91FAAD0}" type="presParOf" srcId="{03795457-EC8A-4623-9D7E-381DA640B2FE}" destId="{0EA65806-6029-46A8-8DB5-61FD92EDBB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F4460-542B-4602-A0CB-68856088EDE9}">
      <dsp:nvSpPr>
        <dsp:cNvPr id="0" name=""/>
        <dsp:cNvSpPr/>
      </dsp:nvSpPr>
      <dsp:spPr>
        <a:xfrm rot="10800000">
          <a:off x="1761199" y="2068"/>
          <a:ext cx="5602533" cy="140013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23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условий для формирования экономного и бережливого отношения к использованию производственных и природных ресурсов.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11234" y="2068"/>
        <a:ext cx="5252498" cy="1400139"/>
      </dsp:txXfrm>
    </dsp:sp>
    <dsp:sp modelId="{99200BDF-FF03-49F0-BFFA-7A93BB3783D2}">
      <dsp:nvSpPr>
        <dsp:cNvPr id="0" name=""/>
        <dsp:cNvSpPr/>
      </dsp:nvSpPr>
      <dsp:spPr>
        <a:xfrm>
          <a:off x="1061129" y="2068"/>
          <a:ext cx="1400139" cy="140013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79C9F6-5607-450A-8D8E-64C3782EE0C8}">
      <dsp:nvSpPr>
        <dsp:cNvPr id="0" name=""/>
        <dsp:cNvSpPr/>
      </dsp:nvSpPr>
      <dsp:spPr>
        <a:xfrm rot="10800000">
          <a:off x="1761199" y="1820160"/>
          <a:ext cx="5602533" cy="1400139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23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Вовлечение членов школьного сообщества в общественно-научную значимую деятельность  по экономии природных ресурсов. 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11234" y="1820160"/>
        <a:ext cx="5252498" cy="1400139"/>
      </dsp:txXfrm>
    </dsp:sp>
    <dsp:sp modelId="{D0AF1B02-63E3-49DC-B8C1-75ABAC08EDA8}">
      <dsp:nvSpPr>
        <dsp:cNvPr id="0" name=""/>
        <dsp:cNvSpPr/>
      </dsp:nvSpPr>
      <dsp:spPr>
        <a:xfrm>
          <a:off x="1061129" y="1820160"/>
          <a:ext cx="1400139" cy="140013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B5E405-7CE5-4C15-B19A-E8358FC26A94}">
      <dsp:nvSpPr>
        <dsp:cNvPr id="0" name=""/>
        <dsp:cNvSpPr/>
      </dsp:nvSpPr>
      <dsp:spPr>
        <a:xfrm rot="10800000">
          <a:off x="1761199" y="3638252"/>
          <a:ext cx="5602533" cy="1400139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23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активной гражданской позиции получения опыта и конструктивного решения социальной проблемы.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11234" y="3638252"/>
        <a:ext cx="5252498" cy="1400139"/>
      </dsp:txXfrm>
    </dsp:sp>
    <dsp:sp modelId="{7FEBA648-D2E9-4EFD-BDF0-3D55DC5F328E}">
      <dsp:nvSpPr>
        <dsp:cNvPr id="0" name=""/>
        <dsp:cNvSpPr/>
      </dsp:nvSpPr>
      <dsp:spPr>
        <a:xfrm>
          <a:off x="1061129" y="3638252"/>
          <a:ext cx="1400139" cy="1400139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1A197-82C8-4A63-9198-CCDEFA00ECC7}">
      <dsp:nvSpPr>
        <dsp:cNvPr id="0" name=""/>
        <dsp:cNvSpPr/>
      </dsp:nvSpPr>
      <dsp:spPr>
        <a:xfrm>
          <a:off x="-5372846" y="-822834"/>
          <a:ext cx="6398196" cy="6398196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E2274-AAB3-4DF1-8C3D-E3F2B48FCD61}">
      <dsp:nvSpPr>
        <dsp:cNvPr id="0" name=""/>
        <dsp:cNvSpPr/>
      </dsp:nvSpPr>
      <dsp:spPr>
        <a:xfrm>
          <a:off x="659650" y="475252"/>
          <a:ext cx="7504364" cy="9505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464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– информационный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9650" y="475252"/>
        <a:ext cx="7504364" cy="950505"/>
      </dsp:txXfrm>
    </dsp:sp>
    <dsp:sp modelId="{C7EB559A-19A6-413B-8220-1E8A03CBD550}">
      <dsp:nvSpPr>
        <dsp:cNvPr id="0" name=""/>
        <dsp:cNvSpPr/>
      </dsp:nvSpPr>
      <dsp:spPr>
        <a:xfrm>
          <a:off x="65584" y="356439"/>
          <a:ext cx="1188131" cy="118813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00506-654D-42B2-8B30-AC7B69414431}">
      <dsp:nvSpPr>
        <dsp:cNvPr id="0" name=""/>
        <dsp:cNvSpPr/>
      </dsp:nvSpPr>
      <dsp:spPr>
        <a:xfrm>
          <a:off x="1005159" y="1901010"/>
          <a:ext cx="7158855" cy="950505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464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II.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– реализация программы действий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5159" y="1901010"/>
        <a:ext cx="7158855" cy="950505"/>
      </dsp:txXfrm>
    </dsp:sp>
    <dsp:sp modelId="{F407DEA5-2858-4418-8E6D-80C02B978976}">
      <dsp:nvSpPr>
        <dsp:cNvPr id="0" name=""/>
        <dsp:cNvSpPr/>
      </dsp:nvSpPr>
      <dsp:spPr>
        <a:xfrm>
          <a:off x="411093" y="1782197"/>
          <a:ext cx="1188131" cy="1188131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BD3EC-E289-489E-9FAA-45B0D7E19B60}">
      <dsp:nvSpPr>
        <dsp:cNvPr id="0" name=""/>
        <dsp:cNvSpPr/>
      </dsp:nvSpPr>
      <dsp:spPr>
        <a:xfrm>
          <a:off x="659650" y="3326768"/>
          <a:ext cx="7504364" cy="950505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464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III.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– подведение итогов по данному проекту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9650" y="3326768"/>
        <a:ext cx="7504364" cy="950505"/>
      </dsp:txXfrm>
    </dsp:sp>
    <dsp:sp modelId="{2417C1EE-024E-4D69-A513-16F58DCBFA39}">
      <dsp:nvSpPr>
        <dsp:cNvPr id="0" name=""/>
        <dsp:cNvSpPr/>
      </dsp:nvSpPr>
      <dsp:spPr>
        <a:xfrm>
          <a:off x="65584" y="3207955"/>
          <a:ext cx="1188131" cy="1188131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6FE9D-33B3-4649-88B0-0D8906B0AFE8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647DD-2192-4DC7-A0DC-3BB5630FC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9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647DD-2192-4DC7-A0DC-3BB5630FC4C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1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1"/>
              <a:ext cx="1857" cy="3628"/>
              <a:chOff x="3009" y="775"/>
              <a:chExt cx="1857" cy="362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4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3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3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1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1" y="1324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8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0" y="123"/>
              <a:ext cx="356" cy="608"/>
              <a:chOff x="173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1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0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4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6"/>
              <a:ext cx="500" cy="500"/>
              <a:chOff x="1727" y="86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0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8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1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6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0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415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5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761C-45B0-4219-9922-AD20B441B210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8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83531-F416-4519-B69C-64AB3A011BD6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8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6C75E-35AA-4CF0-BB02-F64B4E444ADF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5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7189-4CDA-4812-ADE1-999FA2B1289B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C15D-BB7C-44FB-9B14-0BB754F73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2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7189-4CDA-4812-ADE1-999FA2B1289B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C15D-BB7C-44FB-9B14-0BB754F73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01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7189-4CDA-4812-ADE1-999FA2B1289B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C15D-BB7C-44FB-9B14-0BB754F73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7189-4CDA-4812-ADE1-999FA2B1289B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C15D-BB7C-44FB-9B14-0BB754F73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37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7189-4CDA-4812-ADE1-999FA2B1289B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C15D-BB7C-44FB-9B14-0BB754F73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88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7189-4CDA-4812-ADE1-999FA2B1289B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C15D-BB7C-44FB-9B14-0BB754F73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86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7189-4CDA-4812-ADE1-999FA2B1289B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C15D-BB7C-44FB-9B14-0BB754F73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27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7189-4CDA-4812-ADE1-999FA2B1289B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C15D-BB7C-44FB-9B14-0BB754F73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39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3AC2-3F27-4990-BEE9-E8C6D6E15526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37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7189-4CDA-4812-ADE1-999FA2B1289B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C15D-BB7C-44FB-9B14-0BB754F73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72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7189-4CDA-4812-ADE1-999FA2B1289B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C15D-BB7C-44FB-9B14-0BB754F73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4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7189-4CDA-4812-ADE1-999FA2B1289B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C15D-BB7C-44FB-9B14-0BB754F73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7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3E5B1-76CF-4CE3-9559-BD7A2275877F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8472-48E4-4DEB-8AFF-EFB0293E89D7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6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AE00-F48D-43F9-A501-792082C95EAC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6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1920-666F-4270-B783-EFA47EFB23A6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09973-1F28-478E-B847-9A6002A54902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8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21B10-D22F-4ADF-BADE-1189655D5B17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4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17992-4F50-4EC2-8817-A8C7AAAD8F30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3" y="1722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414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14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14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9137E8-72A0-4CE4-AE8F-F6D4CBB76ABD}" type="slidenum">
              <a:rPr 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C7189-4CDA-4812-ADE1-999FA2B1289B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CC15D-BB7C-44FB-9B14-0BB754F73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4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2.png"/><Relationship Id="rId4" Type="http://schemas.openxmlformats.org/officeDocument/2006/relationships/oleObject" Target="../embeddings/_____Microsoft_Excel_97-20031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9492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МАОУ СОШ №4 с. Курьи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 Сухой Лог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24768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Было проведено анкетирование учащихся 7-11 классов (сентябрь, декабрь), которое дало представление о культуре экономии и бережливости</a:t>
            </a:r>
            <a:endParaRPr lang="ru-RU" dirty="0"/>
          </a:p>
        </p:txBody>
      </p:sp>
      <p:pic>
        <p:nvPicPr>
          <p:cNvPr id="4" name="Рисунок 3" descr="H:\101NIKON\SDC1189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02" b="17118"/>
          <a:stretch>
            <a:fillRect/>
          </a:stretch>
        </p:blipFill>
        <p:spPr bwMode="auto">
          <a:xfrm>
            <a:off x="467544" y="3596636"/>
            <a:ext cx="3888432" cy="2378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:\101NIKON\SDC1189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944"/>
          <a:stretch>
            <a:fillRect/>
          </a:stretch>
        </p:blipFill>
        <p:spPr bwMode="auto">
          <a:xfrm>
            <a:off x="4860032" y="3596636"/>
            <a:ext cx="3600400" cy="2424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82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F:\Всероссийский конкурс проектов в области энергосбережения и повышение энерго эффективности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953" y="-26438"/>
            <a:ext cx="7442200" cy="66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Диаграмма социального опроса: отношение к ресурсам</a:t>
            </a:r>
            <a:endParaRPr lang="ru-RU" dirty="0"/>
          </a:p>
        </p:txBody>
      </p:sp>
      <p:pic>
        <p:nvPicPr>
          <p:cNvPr id="4098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17" y="1916832"/>
            <a:ext cx="3577820" cy="31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7" y="1986618"/>
            <a:ext cx="45720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00" dirty="0"/>
              <a:t> 1. Как сохранить запас древесины</a:t>
            </a:r>
          </a:p>
          <a:p>
            <a:r>
              <a:rPr lang="ru-RU" sz="1200" dirty="0"/>
              <a:t>А) сбор макулатуры</a:t>
            </a:r>
          </a:p>
          <a:p>
            <a:r>
              <a:rPr lang="ru-RU" sz="1200" dirty="0"/>
              <a:t>Б)Экономить бумагу</a:t>
            </a:r>
          </a:p>
          <a:p>
            <a:r>
              <a:rPr lang="ru-RU" sz="1200" dirty="0"/>
              <a:t>В)Не знают</a:t>
            </a:r>
          </a:p>
          <a:p>
            <a:r>
              <a:rPr lang="ru-RU" sz="1200" dirty="0"/>
              <a:t> 2. Надо ли беречь воду (Сентябрь)</a:t>
            </a:r>
          </a:p>
          <a:p>
            <a:r>
              <a:rPr lang="ru-RU" sz="1200" dirty="0"/>
              <a:t>А) Да</a:t>
            </a:r>
          </a:p>
          <a:p>
            <a:r>
              <a:rPr lang="ru-RU" sz="1200" dirty="0"/>
              <a:t>Б)Нет        </a:t>
            </a:r>
          </a:p>
          <a:p>
            <a:r>
              <a:rPr lang="ru-RU" sz="1200" dirty="0"/>
              <a:t>3. Надо ли беречь воду (Декабрь)</a:t>
            </a:r>
          </a:p>
          <a:p>
            <a:r>
              <a:rPr lang="ru-RU" sz="1200" dirty="0"/>
              <a:t>А) Да</a:t>
            </a:r>
          </a:p>
          <a:p>
            <a:r>
              <a:rPr lang="ru-RU" sz="1200" dirty="0"/>
              <a:t>Б)Нет</a:t>
            </a:r>
          </a:p>
          <a:p>
            <a:r>
              <a:rPr lang="ru-RU" sz="1200" dirty="0"/>
              <a:t>  4. Оставляете кран открытым при чистке зубов (Сентябрь)</a:t>
            </a:r>
          </a:p>
          <a:p>
            <a:r>
              <a:rPr lang="ru-RU" sz="1200" dirty="0"/>
              <a:t>А) Да</a:t>
            </a:r>
          </a:p>
          <a:p>
            <a:r>
              <a:rPr lang="ru-RU" sz="1200" dirty="0"/>
              <a:t>Б)Нет</a:t>
            </a:r>
          </a:p>
          <a:p>
            <a:r>
              <a:rPr lang="ru-RU" sz="1200" dirty="0"/>
              <a:t>  5. Оставляете кран открытым при чистке зубов (Декабрь)</a:t>
            </a:r>
          </a:p>
          <a:p>
            <a:r>
              <a:rPr lang="ru-RU" sz="1200" dirty="0"/>
              <a:t>А) Да</a:t>
            </a:r>
          </a:p>
          <a:p>
            <a:r>
              <a:rPr lang="ru-RU" sz="1200" dirty="0"/>
              <a:t>Б)Нет</a:t>
            </a:r>
          </a:p>
        </p:txBody>
      </p:sp>
    </p:spTree>
    <p:extLst>
      <p:ext uri="{BB962C8B-B14F-4D97-AF65-F5344CB8AC3E}">
        <p14:creationId xmlns:p14="http://schemas.microsoft.com/office/powerpoint/2010/main" val="3683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404664"/>
            <a:ext cx="399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Диаграмма анкетирования 7-8 класса</a:t>
            </a:r>
            <a:endParaRPr lang="ru-RU" dirty="0"/>
          </a:p>
        </p:txBody>
      </p:sp>
      <p:pic>
        <p:nvPicPr>
          <p:cNvPr id="5" name="Рисунок 4" descr="C:\Users\Pupil\Desktop\ДИАГРАММА ОПРОС АНКЕТИРРОВАНИЕ  7-8 КЛАССЫ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940425" cy="44596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551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Какие виды энергии вы знаете?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Знаете ли вы, сколько платит ваша семья за электроэнергию?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/>
              <a:t>Как </a:t>
            </a:r>
            <a:r>
              <a:rPr lang="ru-RU" sz="1200" dirty="0"/>
              <a:t>вы экономите энергию? А) никак Б) пользуются советами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Имеются ли у вас энергосберегающие лампы?	</a:t>
            </a:r>
          </a:p>
        </p:txBody>
      </p:sp>
    </p:spTree>
    <p:extLst>
      <p:ext uri="{BB962C8B-B14F-4D97-AF65-F5344CB8AC3E}">
        <p14:creationId xmlns:p14="http://schemas.microsoft.com/office/powerpoint/2010/main" val="16619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08962" cy="2016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0000CC"/>
                </a:solidFill>
                <a:latin typeface="Calibri" pitchFamily="34" charset="0"/>
              </a:rPr>
              <a:t>Презентация информационных проектов:</a:t>
            </a:r>
            <a:r>
              <a:rPr lang="ru-RU" sz="2800" smtClean="0">
                <a:solidFill>
                  <a:srgbClr val="000000"/>
                </a:solidFill>
                <a:latin typeface="Calibri" pitchFamily="34" charset="0"/>
              </a:rPr>
              <a:t> «Современная статистика энергетики»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000000"/>
                </a:solidFill>
                <a:latin typeface="Calibri" pitchFamily="34" charset="0"/>
              </a:rPr>
              <a:t>Тельминовой Анастасии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000000"/>
                </a:solidFill>
                <a:latin typeface="Calibri" pitchFamily="34" charset="0"/>
              </a:rPr>
              <a:t>И «Энергосбережение» Хромых Анастасии.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</p:txBody>
      </p:sp>
      <p:pic>
        <p:nvPicPr>
          <p:cNvPr id="10243" name="Picture 4" descr="SDC11886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92951">
            <a:off x="323850" y="2276475"/>
            <a:ext cx="4392613" cy="31686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5" descr="SDC11888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6331">
            <a:off x="4932363" y="2565400"/>
            <a:ext cx="3960812" cy="33829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ДОБРО\1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166"/>
            <a:ext cx="9166048" cy="34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ДОБРО\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66048" cy="34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0000CC"/>
                </a:solidFill>
              </a:rPr>
              <a:t>Конкурс проектов «Альтернативные источники энергии»</a:t>
            </a:r>
          </a:p>
        </p:txBody>
      </p:sp>
      <p:pic>
        <p:nvPicPr>
          <p:cNvPr id="12291" name="Picture 4" descr="SDC11890"/>
          <p:cNvPicPr>
            <a:picLocks noChangeAspect="1" noChangeArrowheads="1"/>
          </p:cNvPicPr>
          <p:nvPr/>
        </p:nvPicPr>
        <p:blipFill>
          <a:blip r:embed="rId2" cstate="email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24" r="-902" b="13142"/>
          <a:stretch>
            <a:fillRect/>
          </a:stretch>
        </p:blipFill>
        <p:spPr bwMode="auto">
          <a:xfrm>
            <a:off x="395288" y="1700213"/>
            <a:ext cx="4033837" cy="28797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5" descr="SDC11889"/>
          <p:cNvPicPr>
            <a:picLocks noChangeAspect="1" noChangeArrowheads="1"/>
          </p:cNvPicPr>
          <p:nvPr/>
        </p:nvPicPr>
        <p:blipFill>
          <a:blip r:embed="rId3" cstate="email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6" b="12985"/>
          <a:stretch>
            <a:fillRect/>
          </a:stretch>
        </p:blipFill>
        <p:spPr bwMode="auto">
          <a:xfrm>
            <a:off x="4716463" y="3357563"/>
            <a:ext cx="4175125" cy="30241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3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Знаете ли 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30" y="1742894"/>
            <a:ext cx="8229600" cy="4525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b="1" dirty="0"/>
              <a:t>Экономии 1КВт достаточно</a:t>
            </a:r>
            <a:r>
              <a:rPr lang="ru-RU" sz="1200" dirty="0"/>
              <a:t>, чтобы выработать</a:t>
            </a:r>
          </a:p>
          <a:p>
            <a:r>
              <a:rPr lang="ru-RU" sz="1200" dirty="0"/>
              <a:t>· 5 кг растительного масла </a:t>
            </a:r>
          </a:p>
          <a:p>
            <a:r>
              <a:rPr lang="ru-RU" sz="1200" dirty="0"/>
              <a:t>· 14 кг муки</a:t>
            </a:r>
          </a:p>
          <a:p>
            <a:r>
              <a:rPr lang="ru-RU" sz="1200" dirty="0"/>
              <a:t>· 38 кг хлеба</a:t>
            </a:r>
          </a:p>
          <a:p>
            <a:r>
              <a:rPr lang="ru-RU" sz="1200" dirty="0"/>
              <a:t>· Произвести 14 кг сыра</a:t>
            </a:r>
          </a:p>
          <a:p>
            <a:r>
              <a:rPr lang="ru-RU" sz="1200" dirty="0"/>
              <a:t>· Сшить 2 пары обуви</a:t>
            </a:r>
          </a:p>
          <a:p>
            <a:r>
              <a:rPr lang="ru-RU" sz="1200" dirty="0"/>
              <a:t>· 2 часа работы пылесоса</a:t>
            </a:r>
          </a:p>
          <a:p>
            <a:r>
              <a:rPr lang="ru-RU" sz="1200" dirty="0"/>
              <a:t>· 110 бритья электробритвой</a:t>
            </a:r>
          </a:p>
          <a:p>
            <a:r>
              <a:rPr lang="ru-RU" sz="1200" dirty="0"/>
              <a:t>· нагреть на 6 градусов 150 л </a:t>
            </a:r>
            <a:r>
              <a:rPr lang="ru-RU" sz="1200" dirty="0" smtClean="0"/>
              <a:t>воды</a:t>
            </a:r>
            <a:endParaRPr lang="ru-RU" sz="1200" dirty="0"/>
          </a:p>
          <a:p>
            <a:r>
              <a:rPr lang="ru-RU" sz="1200" b="1" dirty="0" smtClean="0"/>
              <a:t>1т </a:t>
            </a:r>
            <a:r>
              <a:rPr lang="ru-RU" sz="1200" b="1" dirty="0"/>
              <a:t>макулатуры экономит</a:t>
            </a:r>
            <a:endParaRPr lang="ru-RU" sz="1200" dirty="0"/>
          </a:p>
          <a:p>
            <a:r>
              <a:rPr lang="ru-RU" sz="1200" dirty="0"/>
              <a:t>· 1000 </a:t>
            </a:r>
            <a:r>
              <a:rPr lang="ru-RU" sz="1200" dirty="0" err="1"/>
              <a:t>кВТ</a:t>
            </a:r>
            <a:r>
              <a:rPr lang="ru-RU" sz="1200" dirty="0"/>
              <a:t> электроэнергии</a:t>
            </a:r>
          </a:p>
          <a:p>
            <a:r>
              <a:rPr lang="ru-RU" sz="1200" dirty="0"/>
              <a:t>· 200 кубометров воды</a:t>
            </a:r>
          </a:p>
          <a:p>
            <a:r>
              <a:rPr lang="ru-RU" sz="1200" dirty="0"/>
              <a:t>· 10 </a:t>
            </a:r>
            <a:r>
              <a:rPr lang="ru-RU" sz="1200" dirty="0" smtClean="0"/>
              <a:t>деревьев</a:t>
            </a:r>
            <a:endParaRPr lang="ru-RU" sz="1200" dirty="0"/>
          </a:p>
          <a:p>
            <a:r>
              <a:rPr lang="ru-RU" sz="1200" dirty="0"/>
              <a:t>· Кислород для 30 </a:t>
            </a:r>
            <a:r>
              <a:rPr lang="ru-RU" sz="1200" dirty="0" smtClean="0"/>
              <a:t>человек</a:t>
            </a:r>
            <a:endParaRPr lang="ru-RU" sz="1200" dirty="0"/>
          </a:p>
          <a:p>
            <a:r>
              <a:rPr lang="ru-RU" sz="1200" b="1" dirty="0"/>
              <a:t>Экономия падающей капли из под крана—8000 л в год</a:t>
            </a:r>
            <a:endParaRPr lang="ru-RU" sz="1200" dirty="0"/>
          </a:p>
          <a:p>
            <a:r>
              <a:rPr lang="ru-RU" sz="1200" dirty="0"/>
              <a:t>·  Экономия выключенного крана при чистке зубов: 15л в минуту, 757 л в неделю в семье из 4х человек</a:t>
            </a:r>
          </a:p>
          <a:p>
            <a:r>
              <a:rPr lang="ru-RU" sz="1200" dirty="0"/>
              <a:t>· Выключенный кран во время бритья—380л в неделю</a:t>
            </a:r>
          </a:p>
          <a:p>
            <a:r>
              <a:rPr lang="ru-RU" sz="1200" dirty="0"/>
              <a:t>· Заполненная ванна на 50% - экономия 20 л.</a:t>
            </a:r>
          </a:p>
          <a:p>
            <a:r>
              <a:rPr lang="ru-RU" sz="1200" dirty="0"/>
              <a:t>· Используйте стиральную машину при полной загрузке</a:t>
            </a:r>
          </a:p>
          <a:p>
            <a:r>
              <a:rPr lang="ru-RU" sz="1200" dirty="0"/>
              <a:t> 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3076" name="Picture 4" descr="http://img-fotki.yandex.ru/get/4706/121581494.1/0_54c43_17fa6efd_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2520280" cy="2100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ecoftor.ru/images/stories/img/b0d7fb1d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0" y="3182207"/>
            <a:ext cx="2597322" cy="1729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://novorab.ru/Content/uploadfiles/image/%D0%9A%D0%9E%D0%9C%D0%9C%D0%A3%D0%9D%D0%90%D0%9B%D0%9A%D0%90/%D0%B2%D0%BE%D0%B4%D0%B0%20%D0%B8%D0%B7%20%D0%BA%D1%80%D0%B0%D0%BD%D0%B0_%D1%81%D1%82%D0%B0%D0%BA%D0%B0%D0%B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496" y="1412776"/>
            <a:ext cx="2440560" cy="1834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10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pasem_derevy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134494" cy="583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865" y="220262"/>
            <a:ext cx="8496944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 бумаги – спасение леса!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1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Мудрые советы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623408"/>
            <a:ext cx="244827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</a:t>
            </a:r>
            <a:r>
              <a:rPr lang="ru-RU" dirty="0"/>
              <a:t>время, когда вы чистите зубы, выключайте воду. Чтобы ополоснуть рот достаточно  стакана с </a:t>
            </a:r>
            <a:r>
              <a:rPr lang="ru-RU" dirty="0" smtClean="0"/>
              <a:t>водой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14730" y="1623283"/>
            <a:ext cx="338437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 </a:t>
            </a:r>
            <a:r>
              <a:rPr lang="ru-RU" dirty="0"/>
              <a:t>мытье посуды не держите постоянно кран открытым. Этот способ позволяет снизить потребление воды на мытье посуды в 3-5 </a:t>
            </a:r>
            <a:r>
              <a:rPr lang="ru-RU" dirty="0" smtClean="0"/>
              <a:t>раз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574285"/>
            <a:ext cx="324036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Принимая </a:t>
            </a:r>
            <a:r>
              <a:rPr lang="ru-RU" dirty="0"/>
              <a:t>душ, вы в 5-7 раз снижаете потребление воды по сравнению с тем, когда вы принимаете ванну. </a:t>
            </a:r>
          </a:p>
          <a:p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313979"/>
            <a:ext cx="309634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ПОЛНОСТЬЮ </a:t>
            </a:r>
            <a:r>
              <a:rPr lang="ru-RU" dirty="0"/>
              <a:t>ВЫКЛЮЧАЙТЕ ЭЛЕКТРОПРИБОРЫ!</a:t>
            </a:r>
          </a:p>
          <a:p>
            <a:r>
              <a:rPr lang="ru-RU" dirty="0"/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7209" y="3709882"/>
            <a:ext cx="350982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Отключайте </a:t>
            </a:r>
            <a:r>
              <a:rPr lang="ru-RU" dirty="0"/>
              <a:t>от сети зарядные устройства </a:t>
            </a:r>
          </a:p>
          <a:p>
            <a:r>
              <a:rPr lang="ru-RU" dirty="0"/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0173" y="5313979"/>
            <a:ext cx="352839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Принеси </a:t>
            </a:r>
            <a:r>
              <a:rPr lang="ru-RU" b="1" dirty="0"/>
              <a:t>макулатуру - спаси жизнь дереву!</a:t>
            </a:r>
            <a:r>
              <a:rPr lang="ru-RU" dirty="0"/>
              <a:t> </a:t>
            </a:r>
          </a:p>
          <a:p>
            <a:r>
              <a:rPr lang="ru-RU" dirty="0"/>
              <a:t> 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726856" y="1196877"/>
            <a:ext cx="288032" cy="42653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084168" y="1196752"/>
            <a:ext cx="288032" cy="42653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23828" y="1196751"/>
            <a:ext cx="324036" cy="218098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889951" y="1196751"/>
            <a:ext cx="360040" cy="237753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707904" y="1196752"/>
            <a:ext cx="360040" cy="40324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56564" y="1196752"/>
            <a:ext cx="367217" cy="40324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1" y="980728"/>
            <a:ext cx="7772400" cy="147002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Береги смолоду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C:\Users\Днс\Pictures\добро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751" y="1248424"/>
            <a:ext cx="6912769" cy="464404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9504" y="3717032"/>
            <a:ext cx="3664496" cy="283272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Презентацию подготовили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:</a:t>
            </a:r>
            <a:b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</a:b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учащиеся </a:t>
            </a:r>
          </a:p>
          <a:p>
            <a:pPr algn="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МАОУ СОШ №4</a:t>
            </a:r>
          </a:p>
          <a:p>
            <a:pPr algn="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члены ШНО</a:t>
            </a:r>
            <a:b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Изюров Даниил</a:t>
            </a:r>
            <a:b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</a:br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Пудиков Никита</a:t>
            </a:r>
          </a:p>
          <a:p>
            <a:pPr algn="r"/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Лескина Наталия</a:t>
            </a:r>
          </a:p>
          <a:p>
            <a:pPr algn="r"/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Неустроева Кристина</a:t>
            </a:r>
          </a:p>
          <a:p>
            <a:pPr algn="r"/>
            <a:r>
              <a:rPr lang="ru-RU" sz="16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Руководитель:</a:t>
            </a:r>
          </a:p>
          <a:p>
            <a:pPr algn="r"/>
            <a:r>
              <a:rPr lang="ru-RU" sz="16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Крапивина Надежда Константиновна </a:t>
            </a:r>
          </a:p>
          <a:p>
            <a:pPr algn="r"/>
            <a:r>
              <a:rPr lang="ru-RU" sz="16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Учитель химии </a:t>
            </a:r>
            <a:endParaRPr lang="ru-RU" sz="1600" b="1" dirty="0">
              <a:ln w="18000">
                <a:noFill/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446270"/>
              </p:ext>
            </p:extLst>
          </p:nvPr>
        </p:nvGraphicFramePr>
        <p:xfrm>
          <a:off x="395536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-41228"/>
            <a:ext cx="9144000" cy="950505"/>
            <a:chOff x="659650" y="475252"/>
            <a:chExt cx="7504364" cy="95050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59650" y="475252"/>
              <a:ext cx="7504364" cy="95050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659650" y="475252"/>
              <a:ext cx="7504364" cy="950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54464" tIns="71120" rIns="71120" bIns="7112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Выводы:</a:t>
              </a:r>
              <a:endParaRPr lang="ru-RU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312660"/>
              </p:ext>
            </p:extLst>
          </p:nvPr>
        </p:nvGraphicFramePr>
        <p:xfrm>
          <a:off x="251520" y="1916832"/>
          <a:ext cx="8435280" cy="398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0"/>
            <a:ext cx="9144000" cy="950505"/>
            <a:chOff x="1005159" y="1901010"/>
            <a:chExt cx="7158855" cy="95050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05159" y="1901010"/>
              <a:ext cx="7158855" cy="9505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005159" y="1901010"/>
              <a:ext cx="7158855" cy="9505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54464" tIns="71120" rIns="71120" bIns="7112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II. </a:t>
              </a:r>
              <a:r>
                <a:rPr lang="ru-RU" sz="2800" b="1" kern="120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Этап – реализация программы действий</a:t>
              </a:r>
              <a:endParaRPr lang="ru-RU" sz="2800" b="1" kern="1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95736" y="1369972"/>
            <a:ext cx="49685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«Научимся ценить энергию, воду и бумагу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4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Проведение 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«недели бережливых»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C:\Users\Хозяин\Desktop\НК\6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948690" cy="2226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E:\Беречь смолоду\фоторепортаж\выставки\IMG_139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84" y="3902080"/>
            <a:ext cx="3451101" cy="2558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Беречь смолоду\фоторепортаж\выставки\IMG_139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877850"/>
            <a:ext cx="3317652" cy="2558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69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13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День творчества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E:\Беречь смолоду\фоторепортаж\выставки\IMG_143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59" y="1555870"/>
            <a:ext cx="353377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E:\Беречь смолоду\фоторепортаж\выставки\IMG_143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573780" cy="2680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Беречь смолоду\фоторепортаж\выставки\IMG_144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3776980" cy="2833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45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Хозяин\Desktop\НК\Рисунок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621544"/>
            <a:ext cx="4572233" cy="3236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497857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6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443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Проект энергосбережение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(4 класс)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C:\Users\Хозяин\Desktop\НК\3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99" y="1268760"/>
            <a:ext cx="6152515" cy="237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Хозяин\Desktop\НК\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6152515" cy="228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Хозяин\Desktop\НК\5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353020"/>
            <a:ext cx="6120130" cy="230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CC"/>
                </a:solidFill>
              </a:rPr>
              <a:t>День творчества</a:t>
            </a:r>
          </a:p>
        </p:txBody>
      </p:sp>
      <p:pic>
        <p:nvPicPr>
          <p:cNvPr id="16387" name="Picture 4" descr="IMG_4987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392613" cy="29083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5" descr="IMG_4995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92375"/>
            <a:ext cx="4321175" cy="38163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CC"/>
                </a:solidFill>
              </a:rPr>
              <a:t>Экологи бьют тревогу!</a:t>
            </a:r>
          </a:p>
        </p:txBody>
      </p:sp>
      <p:pic>
        <p:nvPicPr>
          <p:cNvPr id="17411" name="Picture 4" descr="DSCN6792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814888" cy="36099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5076825" y="1484313"/>
            <a:ext cx="39243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Нет альтернативы</a:t>
            </a: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b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энергосбережению и </a:t>
            </a:r>
            <a:b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 плане сохранения </a:t>
            </a:r>
            <a:b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природной среды. </a:t>
            </a:r>
            <a:b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 </a:t>
            </a:r>
            <a:r>
              <a:rPr lang="ru-RU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Свердловской области</a:t>
            </a: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b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 год приходится </a:t>
            </a: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 30 тонн</a:t>
            </a: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b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отходов от топливно-энергетического комплекса </a:t>
            </a: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 одного жителя.</a:t>
            </a:r>
          </a:p>
        </p:txBody>
      </p:sp>
    </p:spTree>
    <p:extLst>
      <p:ext uri="{BB962C8B-B14F-4D97-AF65-F5344CB8AC3E}">
        <p14:creationId xmlns:p14="http://schemas.microsoft.com/office/powerpoint/2010/main" val="8835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Проведение классных часов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F:\Беречь смолоду\фоторепортаж\фото рядом со стендами\IMG_143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29" y="1412776"/>
            <a:ext cx="3209925" cy="2408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Беречь смолоду\фоторепортаж\фото рядом со стендами\IMG_143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045813"/>
            <a:ext cx="361696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Беречь смолоду\фоторепортаж\фото рядом со стендами\IMG_142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162300" cy="2372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Беречь смолоду\фоторепортаж\фото рядом со стендами\IMG_144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2882265" cy="216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Беречь смолоду\фоторепортаж\фото рядом со стендами\IMG_143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2847975" cy="2136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91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защита 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информационных проектов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Хозяин\Desktop\НК\1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20130" cy="2309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Беречь смолоду\фоторепортаж\презентации\IMG_135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561" y="4149080"/>
            <a:ext cx="3024336" cy="2269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26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6696744" cy="3600400"/>
          </a:xfrm>
          <a:prstGeom prst="verticalScroll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«Мы должны думать о будущем и об экономической целесообразности жизни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-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В.В.Путин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C:\Users\Днс\Pictures\добро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587080"/>
            <a:ext cx="5082349" cy="341435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8455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ндрей\Desktop\фоточки к реферату\DSC034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53768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388" y="5245100"/>
            <a:ext cx="8640762" cy="1616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энергозатратные дни в школе: понедельник, пятница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энергозатратное место - столовая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энергосбережения показал возможность экономии энергии в школе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реально сэкономить – 5% в год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763713" y="0"/>
            <a:ext cx="548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мониторинга расхода </a:t>
            </a:r>
          </a:p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электроэнергии </a:t>
            </a:r>
          </a:p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школе.</a:t>
            </a:r>
          </a:p>
        </p:txBody>
      </p:sp>
    </p:spTree>
    <p:extLst>
      <p:ext uri="{BB962C8B-B14F-4D97-AF65-F5344CB8AC3E}">
        <p14:creationId xmlns:p14="http://schemas.microsoft.com/office/powerpoint/2010/main" val="3849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188640"/>
            <a:ext cx="7488832" cy="1143000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ru-RU" sz="2800" b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cs typeface="Times New Roman" pitchFamily="18" charset="0"/>
              </a:rPr>
              <a:t>А</a:t>
            </a:r>
            <a:r>
              <a:rPr lang="ru-RU" sz="2800" b="1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cs typeface="Times New Roman" pitchFamily="18" charset="0"/>
              </a:rPr>
              <a:t>нализ </a:t>
            </a:r>
            <a:r>
              <a:rPr lang="ru-RU" sz="2800" b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cs typeface="Times New Roman" pitchFamily="18" charset="0"/>
              </a:rPr>
              <a:t>энергосбережения в семье: проведение анкетирования в  </a:t>
            </a:r>
            <a:r>
              <a:rPr lang="ru-RU" sz="2800" b="1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cs typeface="Times New Roman" pitchFamily="18" charset="0"/>
              </a:rPr>
              <a:t>семье. </a:t>
            </a:r>
            <a:r>
              <a:rPr lang="ru-RU" sz="2800" b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cs typeface="Times New Roman" pitchFamily="18" charset="0"/>
              </a:rPr>
              <a:t/>
            </a:r>
            <a:br>
              <a:rPr lang="ru-RU" sz="2800" b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cs typeface="Times New Roman" pitchFamily="18" charset="0"/>
              </a:rPr>
            </a:br>
            <a:r>
              <a:rPr lang="ru-RU" sz="4000" b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" y="1216025"/>
            <a:ext cx="3313113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21213" y="1341438"/>
            <a:ext cx="4248150" cy="5138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Мои бабушка и дедушка (пенсионеры) самые энергосберегающие потребители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брата (21 год) отношение к энергосбережению нулевое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Папа и мама (43 года) оказалось, тоже не всегда заботятся об энергосбережении.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026750"/>
            <a:ext cx="8307574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800" dirty="0" smtClean="0">
                <a:effectLst/>
              </a:rPr>
              <a:t>Учиться беречь энергию нужно смолоду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3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ндрей\Desktop\фоточки к реферату\DSC034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61452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39750" y="263525"/>
            <a:ext cx="83026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Разработка и выпуск информационных буклетов </a:t>
            </a:r>
          </a:p>
          <a:p>
            <a:pPr algn="ctr" eaLnBrk="0" hangingPunct="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«Энергосберегающий путь развития экономики», </a:t>
            </a:r>
          </a:p>
          <a:p>
            <a:pPr algn="ctr" eaLnBrk="0" hangingPunct="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«Культура энергосбережения»</a:t>
            </a:r>
          </a:p>
        </p:txBody>
      </p:sp>
    </p:spTree>
    <p:extLst>
      <p:ext uri="{BB962C8B-B14F-4D97-AF65-F5344CB8AC3E}">
        <p14:creationId xmlns:p14="http://schemas.microsoft.com/office/powerpoint/2010/main" val="23706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45341" y="260648"/>
            <a:ext cx="6512511" cy="1143000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ru-RU" sz="2800" b="1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и распространение </a:t>
            </a:r>
            <a:r>
              <a:rPr lang="ru-RU" sz="2800" b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листовок по энергосбережению.</a:t>
            </a:r>
            <a:r>
              <a:rPr lang="ru-RU" sz="2400" b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</a:rPr>
              <a:t/>
            </a:r>
            <a:br>
              <a:rPr lang="ru-RU" sz="2400" b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</a:rPr>
            </a:br>
            <a:endParaRPr lang="ru-RU" sz="24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6121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6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46012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Практические дни</a:t>
            </a:r>
            <a:endParaRPr lang="ru-RU" dirty="0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32809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u="sng" dirty="0" smtClean="0">
                <a:solidFill>
                  <a:srgbClr val="0000CC"/>
                </a:solidFill>
              </a:rPr>
              <a:t>Мы математически доказали: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504" y="3671664"/>
            <a:ext cx="8146976" cy="33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3692" y="364958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91E83"/>
                </a:solidFill>
              </a:rPr>
              <a:t>Наш результат</a:t>
            </a:r>
            <a:endParaRPr lang="ru-RU" sz="3200" b="1" dirty="0">
              <a:solidFill>
                <a:srgbClr val="191E83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852" y="738109"/>
            <a:ext cx="8115300" cy="3334771"/>
          </a:xfrm>
          <a:prstGeom prst="horizontalScroll">
            <a:avLst>
              <a:gd name="adj" fmla="val 132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До </a:t>
            </a:r>
            <a:r>
              <a:rPr lang="ru-RU" sz="2800" dirty="0" smtClean="0">
                <a:solidFill>
                  <a:srgbClr val="0000CC"/>
                </a:solidFill>
                <a:latin typeface="Calibri" pitchFamily="34" charset="0"/>
              </a:rPr>
              <a:t>360 рублей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 в год 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</a:rPr>
              <a:t>экономии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 при использовании энергосберегающей лампочки;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В </a:t>
            </a:r>
            <a:r>
              <a:rPr lang="ru-RU" sz="2800" dirty="0" smtClean="0">
                <a:solidFill>
                  <a:srgbClr val="0000CC"/>
                </a:solidFill>
                <a:latin typeface="Calibri" pitchFamily="34" charset="0"/>
              </a:rPr>
              <a:t>3,75 раза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</a:rPr>
              <a:t>меньше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 расходуется 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</a:rPr>
              <a:t>энергии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, если вы кипятите 2 чашки чая, чем чайник;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В </a:t>
            </a:r>
            <a:r>
              <a:rPr lang="ru-RU" sz="2800" dirty="0" smtClean="0">
                <a:solidFill>
                  <a:srgbClr val="0000CC"/>
                </a:solidFill>
                <a:latin typeface="Calibri" pitchFamily="34" charset="0"/>
              </a:rPr>
              <a:t>2,5 раза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</a:rPr>
              <a:t>энергетически выгодно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 принять душ, чем ванну (5 мин.);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</a:rPr>
              <a:t>Экономия </a:t>
            </a:r>
            <a:r>
              <a:rPr lang="ru-RU" sz="2800" dirty="0" smtClean="0">
                <a:solidFill>
                  <a:srgbClr val="0000CC"/>
                </a:solidFill>
                <a:latin typeface="Calibri" pitchFamily="34" charset="0"/>
              </a:rPr>
              <a:t>3153 руб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. в год при освещении одного подъезда трехэтажного дома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ru-RU" sz="2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ru-RU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Рейды по школе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F:\Беречь смолоду\фоторепортаж\практическая часть\IMG_138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297180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Беречь смолоду\фоторепортаж\практическая часть\IMG_138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433950"/>
            <a:ext cx="3006090" cy="2256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Беречь смолоду\фоторепортаж\практическая часть\IMG_138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861047"/>
            <a:ext cx="3349625" cy="2513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:\DCIM\135___02\IMG_144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31825"/>
            <a:ext cx="3693795" cy="2771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0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188640"/>
            <a:ext cx="6512511" cy="1143000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ru-RU" sz="3200" b="1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cs typeface="Times New Roman" pitchFamily="18" charset="0"/>
              </a:rPr>
              <a:t>Составление </a:t>
            </a:r>
            <a:r>
              <a:rPr lang="ru-RU" sz="3200" b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cs typeface="Times New Roman" pitchFamily="18" charset="0"/>
              </a:rPr>
              <a:t>энергетического </a:t>
            </a:r>
            <a:r>
              <a:rPr lang="ru-RU" sz="3200" b="1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cs typeface="Times New Roman" pitchFamily="18" charset="0"/>
              </a:rPr>
              <a:t>паспорта семьи</a:t>
            </a:r>
            <a:endParaRPr lang="ru-RU" sz="32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4449" y="1916832"/>
            <a:ext cx="3251200" cy="4092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Сделали </a:t>
            </a:r>
            <a:r>
              <a:rPr lang="ru-RU" sz="20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что можно сэкономить: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увеличив количество энергосберегающих ламп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выключая электроприборы на ночь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выходя из комнаты выключать свет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заменить старый холодильник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стиральную машину загружать полностью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756371" cy="4380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63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3913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ru-RU" sz="3600" b="1" kern="1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Диаграмма расхода электричества в семье</a:t>
            </a:r>
            <a:endParaRPr lang="ru-RU" sz="3600" b="1" kern="1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1026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84691832"/>
              </p:ext>
            </p:extLst>
          </p:nvPr>
        </p:nvGraphicFramePr>
        <p:xfrm>
          <a:off x="827953" y="1462226"/>
          <a:ext cx="7561262" cy="390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" r:id="rId4" imgW="7559695" imgH="3907875" progId="Excel.Chart.8">
                  <p:embed/>
                </p:oleObj>
              </mc:Choice>
              <mc:Fallback>
                <p:oleObj r:id="rId4" imgW="7559695" imgH="390787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53" y="1462226"/>
                        <a:ext cx="7561262" cy="390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74786" y="5373216"/>
            <a:ext cx="7667597" cy="1143000"/>
          </a:xfrm>
          <a:prstGeom prst="rect">
            <a:avLst/>
          </a:prstGeom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Экономия одной семьи – залог экономии всей страны!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Расклейка агитационных листов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G:\НК\1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12406"/>
            <a:ext cx="4467225" cy="2980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:\НК\1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687097"/>
            <a:ext cx="536321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НК\12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3541395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60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0768"/>
            <a:ext cx="8507412" cy="525658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CC"/>
                </a:solidFill>
              </a:rPr>
              <a:t>Чтобы не пришлось нам свечку жечь, давайте энергию беречь.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CC"/>
                </a:solidFill>
              </a:rPr>
              <a:t>Закрути потуже кран, чтоб не вытек океан.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CC"/>
                </a:solidFill>
              </a:rPr>
              <a:t>Спрашивать - потребность души, пребывать в невежестве – стыд.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CC"/>
                </a:solidFill>
              </a:rPr>
              <a:t>Грамотный человек – словно солнце, неграмотный – это чёрная ночь.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CC"/>
                </a:solidFill>
              </a:rPr>
              <a:t>Враг человека - его глупость, друг человека – его ум.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CC"/>
                </a:solidFill>
              </a:rPr>
              <a:t>Копейка рубль бережёт.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CC"/>
                </a:solidFill>
              </a:rPr>
              <a:t>И из капель образуется озеро.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CC"/>
                </a:solidFill>
              </a:rPr>
              <a:t>Большая река образуется из маленьких ручейков.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CC"/>
                </a:solidFill>
              </a:rPr>
              <a:t>Копейка к копейке - проживёт и семейка.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CC"/>
                </a:solidFill>
              </a:rPr>
              <a:t>Без копейки нет рубля. Рубль крепок копейкой.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CC0000"/>
                </a:solidFill>
                <a:latin typeface="Calibri" pitchFamily="34" charset="0"/>
              </a:rPr>
              <a:t>Не деньги главное богатство, а </a:t>
            </a:r>
            <a:r>
              <a:rPr lang="ru-RU" b="1" u="sng" dirty="0" smtClean="0">
                <a:solidFill>
                  <a:srgbClr val="CC0000"/>
                </a:solidFill>
                <a:latin typeface="Calibri" pitchFamily="34" charset="0"/>
              </a:rPr>
              <a:t>бережливость</a:t>
            </a:r>
            <a:r>
              <a:rPr lang="ru-RU" b="1" dirty="0" smtClean="0">
                <a:solidFill>
                  <a:srgbClr val="CC0000"/>
                </a:solidFill>
                <a:latin typeface="Calibri" pitchFamily="34" charset="0"/>
              </a:rPr>
              <a:t> да </a:t>
            </a:r>
            <a:r>
              <a:rPr lang="ru-RU" b="1" u="sng" dirty="0" smtClean="0">
                <a:solidFill>
                  <a:srgbClr val="CC0000"/>
                </a:solidFill>
                <a:latin typeface="Calibri" pitchFamily="34" charset="0"/>
              </a:rPr>
              <a:t>разум.</a:t>
            </a:r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036496" cy="1223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CascadeUp">
              <a:avLst>
                <a:gd name="adj" fmla="val 65574"/>
              </a:avLst>
            </a:prstTxWarp>
          </a:bodyPr>
          <a:lstStyle/>
          <a:p>
            <a:pPr algn="ctr"/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Из уст в уста</a:t>
            </a:r>
          </a:p>
        </p:txBody>
      </p:sp>
    </p:spTree>
    <p:extLst>
      <p:ext uri="{BB962C8B-B14F-4D97-AF65-F5344CB8AC3E}">
        <p14:creationId xmlns:p14="http://schemas.microsoft.com/office/powerpoint/2010/main" val="8095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проекта: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306557"/>
              </p:ext>
            </p:extLst>
          </p:nvPr>
        </p:nvGraphicFramePr>
        <p:xfrm>
          <a:off x="323850" y="1412875"/>
          <a:ext cx="8424863" cy="504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CC"/>
                </a:solidFill>
              </a:rPr>
              <a:t>Писали стихи…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0000"/>
                </a:solidFill>
                <a:latin typeface="Calibri" pitchFamily="34" charset="0"/>
              </a:rPr>
              <a:t>Мне кажется, что наша жизнь</a:t>
            </a:r>
            <a:br>
              <a:rPr lang="ru-RU" sz="2400" b="1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000000"/>
                </a:solidFill>
                <a:latin typeface="Calibri" pitchFamily="34" charset="0"/>
              </a:rPr>
              <a:t>Не так длинна, не так легка,</a:t>
            </a:r>
            <a:br>
              <a:rPr lang="ru-RU" sz="2400" b="1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000000"/>
                </a:solidFill>
                <a:latin typeface="Calibri" pitchFamily="34" charset="0"/>
              </a:rPr>
              <a:t>Как бы хотела вся Земля…</a:t>
            </a:r>
            <a:br>
              <a:rPr lang="ru-RU" sz="2400" b="1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000000"/>
                </a:solidFill>
                <a:latin typeface="Calibri" pitchFamily="34" charset="0"/>
              </a:rPr>
              <a:t>Но ты продлить ее пытайся, -</a:t>
            </a:r>
            <a:br>
              <a:rPr lang="ru-RU" sz="2400" b="1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  <a:t>Энергию сберечь старайся;</a:t>
            </a:r>
            <a:b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  <a:t>Тепло и воду сохрани;</a:t>
            </a:r>
            <a:b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  <a:t>Пожар ты в доме избеги;</a:t>
            </a:r>
            <a:b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  <a:t>И сор свой в мусорку бросай;</a:t>
            </a:r>
            <a:b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  <a:t>Бутылки “Вторсырью” сдавай;</a:t>
            </a:r>
            <a:b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  <a:t>Дверь за собою закрывай;</a:t>
            </a:r>
            <a:b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  <a:t>Утюг и плитку выключай;</a:t>
            </a:r>
            <a:b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  <a:t>Открытым кран не оставляй!</a:t>
            </a:r>
            <a:br>
              <a:rPr lang="ru-RU" sz="2400" b="1" smtClean="0">
                <a:solidFill>
                  <a:srgbClr val="CC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000000"/>
                </a:solidFill>
                <a:latin typeface="Calibri" pitchFamily="34" charset="0"/>
              </a:rPr>
              <a:t>Ведь это важно! Так и знай!</a:t>
            </a:r>
            <a:br>
              <a:rPr lang="ru-RU" sz="2400" b="1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000000"/>
                </a:solidFill>
                <a:latin typeface="Calibri" pitchFamily="34" charset="0"/>
              </a:rPr>
              <a:t>И в будущем не забывай:</a:t>
            </a:r>
            <a:br>
              <a:rPr lang="ru-RU" sz="2400" b="1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800" b="1" u="sng" smtClean="0">
                <a:solidFill>
                  <a:srgbClr val="CC0000"/>
                </a:solidFill>
                <a:latin typeface="Calibri" pitchFamily="34" charset="0"/>
              </a:rPr>
              <a:t>Правила энергосбережения выполняй!!!</a:t>
            </a:r>
          </a:p>
        </p:txBody>
      </p:sp>
    </p:spTree>
    <p:extLst>
      <p:ext uri="{BB962C8B-B14F-4D97-AF65-F5344CB8AC3E}">
        <p14:creationId xmlns:p14="http://schemas.microsoft.com/office/powerpoint/2010/main" val="41584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Привычка экономить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" y="1196752"/>
            <a:ext cx="8229600" cy="3701008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Воду, бумагу, энергию, любые ресурсы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</a:t>
            </a: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признак разумного и современного потребителя!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3240360" cy="2133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65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FFF00"/>
            </a:gs>
            <a:gs pos="70000">
              <a:schemeClr val="bg1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818481" y="825565"/>
            <a:ext cx="5507038" cy="56880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44450" indent="0" algn="ctr">
              <a:buFontTx/>
              <a:buNone/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 людей: </a:t>
            </a:r>
            <a:r>
              <a:rPr lang="ru-RU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значительное сокращение расходов на коммунальные услуги</a:t>
            </a:r>
          </a:p>
          <a:p>
            <a:pPr marL="44450" indent="0" algn="ctr">
              <a:buFontTx/>
              <a:buNone/>
              <a:defRPr/>
            </a:pPr>
            <a:endParaRPr lang="ru-RU" sz="2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450" indent="0" algn="ctr">
              <a:buFontTx/>
              <a:buNone/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 страны: </a:t>
            </a:r>
            <a:r>
              <a:rPr lang="ru-RU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экономия ресурсов, повышение производительности промышленности</a:t>
            </a:r>
          </a:p>
          <a:p>
            <a:pPr marL="44450" indent="0" algn="ctr">
              <a:buFontTx/>
              <a:buNone/>
              <a:defRPr/>
            </a:pPr>
            <a:endParaRPr lang="ru-RU" sz="2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450" indent="0" algn="ctr">
              <a:buFontTx/>
              <a:buNone/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 экологии:</a:t>
            </a:r>
            <a:r>
              <a:rPr lang="ru-RU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ограничение выбросов в атмосферу парниковых газов</a:t>
            </a:r>
          </a:p>
          <a:p>
            <a:pPr marL="44450" indent="0" algn="ctr">
              <a:buFontTx/>
              <a:buNone/>
              <a:defRPr/>
            </a:pPr>
            <a:endParaRPr lang="ru-RU" sz="2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450" indent="0" algn="ctr">
              <a:buFontTx/>
              <a:buNone/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 энергетической компании: </a:t>
            </a:r>
            <a:r>
              <a:rPr lang="ru-RU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снижение затрат на топливо и необоснованных трат на дорогостоящее строительство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6160" y="188640"/>
            <a:ext cx="68921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 чему ведёт энергосбережение?</a:t>
            </a:r>
          </a:p>
        </p:txBody>
      </p:sp>
    </p:spTree>
    <p:extLst>
      <p:ext uri="{BB962C8B-B14F-4D97-AF65-F5344CB8AC3E}">
        <p14:creationId xmlns:p14="http://schemas.microsoft.com/office/powerpoint/2010/main" val="5198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846575"/>
              </p:ext>
            </p:extLst>
          </p:nvPr>
        </p:nvGraphicFramePr>
        <p:xfrm>
          <a:off x="457200" y="950505"/>
          <a:ext cx="8229600" cy="5833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0"/>
            <a:ext cx="9144000" cy="950505"/>
            <a:chOff x="659650" y="3326768"/>
            <a:chExt cx="7504364" cy="9505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59650" y="3326768"/>
              <a:ext cx="7504364" cy="95050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659650" y="3326768"/>
              <a:ext cx="7504364" cy="950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54464" tIns="71120" rIns="71120" bIns="7112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III. 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 – подведение итогов по данному проекту</a:t>
              </a:r>
              <a:endParaRPr lang="ru-RU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6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0000">
              <a:schemeClr val="bg1"/>
            </a:gs>
            <a:gs pos="100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207210"/>
              </p:ext>
            </p:extLst>
          </p:nvPr>
        </p:nvGraphicFramePr>
        <p:xfrm>
          <a:off x="467544" y="332656"/>
          <a:ext cx="842493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6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Культура </a:t>
            </a:r>
            <a:r>
              <a:rPr lang="ru-RU" b="1" dirty="0"/>
              <a:t>экономии и сбережения  </a:t>
            </a:r>
            <a:r>
              <a:rPr lang="ru-RU" dirty="0"/>
              <a:t>- одна из форм организации деятельности  в повседневной жизни: когда мы не только </a:t>
            </a:r>
            <a:r>
              <a:rPr lang="ru-RU" b="1" dirty="0"/>
              <a:t>знаем</a:t>
            </a:r>
            <a:r>
              <a:rPr lang="ru-RU" dirty="0"/>
              <a:t>, но </a:t>
            </a:r>
            <a:r>
              <a:rPr lang="ru-RU" b="1" dirty="0"/>
              <a:t>понимаем</a:t>
            </a:r>
            <a:r>
              <a:rPr lang="ru-RU" dirty="0"/>
              <a:t> и </a:t>
            </a:r>
            <a:r>
              <a:rPr lang="ru-RU" b="1" dirty="0"/>
              <a:t>выполняем</a:t>
            </a:r>
            <a:r>
              <a:rPr lang="ru-RU" dirty="0"/>
              <a:t> все необходимые правила по сбережению окружающих ресурсов.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5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>
                <a:lumMod val="78000"/>
                <a:lumOff val="22000"/>
              </a:srgbClr>
            </a:gs>
            <a:gs pos="100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Экономия, сбережение – эффективная реальность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 переход 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природосберегающему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обществу, а условием перехода является – культура экономии и сбережения. </a:t>
            </a:r>
          </a:p>
        </p:txBody>
      </p:sp>
    </p:spTree>
    <p:extLst>
      <p:ext uri="{BB962C8B-B14F-4D97-AF65-F5344CB8AC3E}">
        <p14:creationId xmlns:p14="http://schemas.microsoft.com/office/powerpoint/2010/main" val="26197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598" y="1758628"/>
            <a:ext cx="7056785" cy="298555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«</a:t>
            </a:r>
            <a:r>
              <a:rPr lang="ru-RU" sz="2800" i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Человек должен быть совестью и разумом природы, </a:t>
            </a:r>
            <a:br>
              <a:rPr lang="ru-RU" sz="2800" i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</a:br>
            <a:r>
              <a:rPr lang="ru-RU" sz="2800" i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жизни.</a:t>
            </a:r>
            <a:r>
              <a:rPr lang="en-US" sz="2800" i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»</a:t>
            </a:r>
            <a:endParaRPr lang="ru-RU" sz="2800" i="1" dirty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М. Пришвин</a:t>
            </a:r>
            <a:endParaRPr lang="ru-RU" sz="4000" dirty="0"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  <p:pic>
        <p:nvPicPr>
          <p:cNvPr id="3" name="Picture 2" descr="C:\Users\Днс\Pictures\добро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592" y="4221088"/>
            <a:ext cx="3672408" cy="246714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29" y="-197469"/>
            <a:ext cx="83407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9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низ 21"/>
          <p:cNvSpPr/>
          <p:nvPr/>
        </p:nvSpPr>
        <p:spPr>
          <a:xfrm>
            <a:off x="3995936" y="1196752"/>
            <a:ext cx="864096" cy="38884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463629">
            <a:off x="2405986" y="1195859"/>
            <a:ext cx="288032" cy="21265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8196" y="2271266"/>
            <a:ext cx="3116664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Привлечь внимание школьного сообщества к решению актуальной социальной проблемы – экономии и сбережения </a:t>
            </a:r>
            <a:r>
              <a:rPr lang="ru-RU" dirty="0" smtClean="0"/>
              <a:t>ресурсов</a:t>
            </a:r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26348" y="5212436"/>
            <a:ext cx="324036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Собрать  и проанализировать информационный материал по проблеме сбережения </a:t>
            </a:r>
            <a:r>
              <a:rPr lang="ru-RU" dirty="0" smtClean="0"/>
              <a:t>ресурсов</a:t>
            </a:r>
            <a:endParaRPr lang="ru-RU" dirty="0"/>
          </a:p>
          <a:p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 rot="20519684">
            <a:off x="6199918" y="1227452"/>
            <a:ext cx="322064" cy="219770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79760" y="1809601"/>
            <a:ext cx="2578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Подвести итог и сделать выводы по проекту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18088" y="3451283"/>
            <a:ext cx="280831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Рассмотреть пути сбережения электроэнергии, воды, </a:t>
            </a:r>
            <a:r>
              <a:rPr lang="ru-RU" dirty="0" smtClean="0"/>
              <a:t>бумаги</a:t>
            </a:r>
            <a:endParaRPr lang="ru-RU" dirty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3429000"/>
            <a:ext cx="280831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Практически рассчитать экономическую выгоду от сбережения в школе, </a:t>
            </a:r>
            <a:r>
              <a:rPr lang="ru-RU" dirty="0" smtClean="0"/>
              <a:t>семье</a:t>
            </a:r>
            <a:endParaRPr lang="ru-RU" dirty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1844824"/>
            <a:ext cx="25922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Составить </a:t>
            </a:r>
            <a:r>
              <a:rPr lang="ru-RU" dirty="0" smtClean="0"/>
              <a:t>Программу действий по проекту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403648" y="1196752"/>
            <a:ext cx="288032" cy="612849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283968" y="1196752"/>
            <a:ext cx="288032" cy="100811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308304" y="1196752"/>
            <a:ext cx="288032" cy="612849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489003"/>
              </p:ext>
            </p:extLst>
          </p:nvPr>
        </p:nvGraphicFramePr>
        <p:xfrm>
          <a:off x="467544" y="1484784"/>
          <a:ext cx="8229600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Программа действий по проекту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570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Сбор и анализ </a:t>
            </a:r>
            <a:r>
              <a:rPr lang="ru-RU" dirty="0"/>
              <a:t>информационного </a:t>
            </a:r>
            <a:r>
              <a:rPr lang="ru-RU" dirty="0" smtClean="0"/>
              <a:t>материала</a:t>
            </a:r>
          </a:p>
          <a:p>
            <a:pPr algn="ctr"/>
            <a:r>
              <a:rPr lang="ru-RU" dirty="0" smtClean="0"/>
              <a:t>Изучение отношения </a:t>
            </a:r>
            <a:r>
              <a:rPr lang="ru-RU" dirty="0"/>
              <a:t>к данной проблеме среди учащихся, учителей, родителей, жителей </a:t>
            </a:r>
            <a:r>
              <a:rPr lang="ru-RU" dirty="0" smtClean="0"/>
              <a:t>села</a:t>
            </a:r>
            <a:endParaRPr lang="ru-RU" dirty="0"/>
          </a:p>
          <a:p>
            <a:pPr algn="ctr"/>
            <a:r>
              <a:rPr lang="ru-RU" dirty="0" smtClean="0"/>
              <a:t>Наметить </a:t>
            </a:r>
            <a:r>
              <a:rPr lang="ru-RU" dirty="0"/>
              <a:t>пути реализации проекта «Береги смолоду</a:t>
            </a:r>
            <a:r>
              <a:rPr lang="ru-RU" b="1" dirty="0"/>
              <a:t>»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44000" cy="950505"/>
            <a:chOff x="659650" y="475252"/>
            <a:chExt cx="7504364" cy="95050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59650" y="475252"/>
              <a:ext cx="7504364" cy="95050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659650" y="475252"/>
              <a:ext cx="7504364" cy="950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54464" tIns="71120" rIns="71120" bIns="7112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I. 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 – информационный</a:t>
              </a:r>
              <a:endParaRPr lang="ru-RU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7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007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Встреча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главой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Курьинской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администрации – Кузнецовым Дмитрием Алексеевичем</a:t>
            </a:r>
          </a:p>
        </p:txBody>
      </p:sp>
      <p:pic>
        <p:nvPicPr>
          <p:cNvPr id="6" name="Рисунок 5" descr="F:\Беречь смолоду\фоторепортаж\в гостях у главы администрации\IMG_141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5001260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Беречь смолоду\фоторепортаж\в гостях у главы администрации\IMG_141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320480" cy="330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8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43888" cy="1314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00CC"/>
                </a:solidFill>
              </a:rPr>
              <a:t>Встреча с главой ГО Сухой Лог Сухановым С.К. по вопросам энергосбережения</a:t>
            </a:r>
          </a:p>
        </p:txBody>
      </p:sp>
      <p:pic>
        <p:nvPicPr>
          <p:cNvPr id="28675" name="Picture 4" descr="DSC03044"/>
          <p:cNvPicPr>
            <a:picLocks noChangeAspect="1" noChangeArrowheads="1"/>
          </p:cNvPicPr>
          <p:nvPr/>
        </p:nvPicPr>
        <p:blipFill>
          <a:blip r:embed="rId2">
            <a:lum bright="-12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6211888" cy="46593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1229</Words>
  <Application>Microsoft Office PowerPoint</Application>
  <PresentationFormat>Экран (4:3)</PresentationFormat>
  <Paragraphs>188</Paragraphs>
  <Slides>47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1_Шары</vt:lpstr>
      <vt:lpstr>Тема Office</vt:lpstr>
      <vt:lpstr>Диаграмма Microsoft Excel</vt:lpstr>
      <vt:lpstr>Презентация PowerPoint</vt:lpstr>
      <vt:lpstr>Береги смолоду</vt:lpstr>
      <vt:lpstr>Презентация PowerPoint</vt:lpstr>
      <vt:lpstr>Цели проекта:</vt:lpstr>
      <vt:lpstr>Задачи</vt:lpstr>
      <vt:lpstr>Презентация PowerPoint</vt:lpstr>
      <vt:lpstr>Презентация PowerPoint</vt:lpstr>
      <vt:lpstr>Встреча с главой Курьинской администрации – Кузнецовым Дмитрием Алексеевичем</vt:lpstr>
      <vt:lpstr>Встреча с главой ГО Сухой Лог Сухановым С.К. по вопросам энергосбережения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проектов «Альтернативные источники энергии»</vt:lpstr>
      <vt:lpstr>Знаете ли вы</vt:lpstr>
      <vt:lpstr>Презентация PowerPoint</vt:lpstr>
      <vt:lpstr>Мудрые советы</vt:lpstr>
      <vt:lpstr>Презентация PowerPoint</vt:lpstr>
      <vt:lpstr>Презентация PowerPoint</vt:lpstr>
      <vt:lpstr>Проведение  «недели бережливых»</vt:lpstr>
      <vt:lpstr>День творчества</vt:lpstr>
      <vt:lpstr>Презентация PowerPoint</vt:lpstr>
      <vt:lpstr>Проект энергосбережение  (4 класс)</vt:lpstr>
      <vt:lpstr>День творчества</vt:lpstr>
      <vt:lpstr>Экологи бьют тревогу!</vt:lpstr>
      <vt:lpstr>Проведение классных часов</vt:lpstr>
      <vt:lpstr>Презентация и защита  информационных проектов</vt:lpstr>
      <vt:lpstr>Презентация PowerPoint</vt:lpstr>
      <vt:lpstr>Анализ энергосбережения в семье: проведение анкетирования в  семье.   </vt:lpstr>
      <vt:lpstr>Презентация PowerPoint</vt:lpstr>
      <vt:lpstr>Составление и распространение листовок по энергосбережению. </vt:lpstr>
      <vt:lpstr>Мы математически доказали:</vt:lpstr>
      <vt:lpstr>Рейды по школе</vt:lpstr>
      <vt:lpstr>Составление энергетического паспорта семьи</vt:lpstr>
      <vt:lpstr>Диаграмма расхода электричества в семье</vt:lpstr>
      <vt:lpstr>Расклейка агитационных листов</vt:lpstr>
      <vt:lpstr>Презентация PowerPoint</vt:lpstr>
      <vt:lpstr>Писали стихи…</vt:lpstr>
      <vt:lpstr>Привычка экономить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Беречь смолоду</dc:title>
  <dc:creator>Хозяин</dc:creator>
  <cp:lastModifiedBy>Хозяин</cp:lastModifiedBy>
  <cp:revision>244</cp:revision>
  <dcterms:created xsi:type="dcterms:W3CDTF">2014-02-09T13:10:41Z</dcterms:created>
  <dcterms:modified xsi:type="dcterms:W3CDTF">2014-09-26T08:45:43Z</dcterms:modified>
</cp:coreProperties>
</file>