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559675" cy="10691813"/>
  <p:defaultTextStyle>
    <a:defPPr>
      <a:defRPr lang="ru-RU"/>
    </a:defPPr>
    <a:lvl1pPr algn="just" rtl="0" fontAlgn="base">
      <a:lnSpc>
        <a:spcPct val="150000"/>
      </a:lnSpc>
      <a:spcBef>
        <a:spcPct val="0"/>
      </a:spcBef>
      <a:spcAft>
        <a:spcPct val="0"/>
      </a:spcAft>
      <a:buSzPct val="70000"/>
      <a:buFont typeface="Wingdings 2" pitchFamily="18" charset="2"/>
      <a:buChar char=""/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1pPr>
    <a:lvl2pPr marL="457200" algn="just" rtl="0" fontAlgn="base">
      <a:lnSpc>
        <a:spcPct val="150000"/>
      </a:lnSpc>
      <a:spcBef>
        <a:spcPct val="0"/>
      </a:spcBef>
      <a:spcAft>
        <a:spcPct val="0"/>
      </a:spcAft>
      <a:buSzPct val="70000"/>
      <a:buFont typeface="Wingdings 2" pitchFamily="18" charset="2"/>
      <a:buChar char=""/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2pPr>
    <a:lvl3pPr marL="914400" algn="just" rtl="0" fontAlgn="base">
      <a:lnSpc>
        <a:spcPct val="150000"/>
      </a:lnSpc>
      <a:spcBef>
        <a:spcPct val="0"/>
      </a:spcBef>
      <a:spcAft>
        <a:spcPct val="0"/>
      </a:spcAft>
      <a:buSzPct val="70000"/>
      <a:buFont typeface="Wingdings 2" pitchFamily="18" charset="2"/>
      <a:buChar char=""/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3pPr>
    <a:lvl4pPr marL="1371600" algn="just" rtl="0" fontAlgn="base">
      <a:lnSpc>
        <a:spcPct val="150000"/>
      </a:lnSpc>
      <a:spcBef>
        <a:spcPct val="0"/>
      </a:spcBef>
      <a:spcAft>
        <a:spcPct val="0"/>
      </a:spcAft>
      <a:buSzPct val="70000"/>
      <a:buFont typeface="Wingdings 2" pitchFamily="18" charset="2"/>
      <a:buChar char=""/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4pPr>
    <a:lvl5pPr marL="1828800" algn="just" rtl="0" fontAlgn="base">
      <a:lnSpc>
        <a:spcPct val="150000"/>
      </a:lnSpc>
      <a:spcBef>
        <a:spcPct val="0"/>
      </a:spcBef>
      <a:spcAft>
        <a:spcPct val="0"/>
      </a:spcAft>
      <a:buSzPct val="70000"/>
      <a:buFont typeface="Wingdings 2" pitchFamily="18" charset="2"/>
      <a:buChar char=""/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78A"/>
    <a:srgbClr val="E6D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0763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0763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4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0763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0763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4190760" cy="4724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0763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90763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04920" y="1600200"/>
            <a:ext cx="419076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38998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04920" y="40680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47239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452320" y="40680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1680" y="365760"/>
            <a:ext cx="868644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6002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452320" y="1600200"/>
            <a:ext cx="204480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4068000"/>
            <a:ext cx="4190760" cy="225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514350" y="1057275"/>
            <a:ext cx="8629650" cy="3175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514350" y="534987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" name="PlaceHolder 5"/>
          <p:cNvSpPr>
            <a:spLocks noGrp="1"/>
          </p:cNvSpPr>
          <p:nvPr>
            <p:ph type="title"/>
          </p:nvPr>
        </p:nvSpPr>
        <p:spPr bwMode="auto">
          <a:xfrm>
            <a:off x="381000" y="4852988"/>
            <a:ext cx="8458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Для правки текста заголовка щелкните мышьюОбразец заголовка</a:t>
            </a:r>
            <a:endParaRPr lang="ru-RU" smtClean="0"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>
                <a:solidFill>
                  <a:srgbClr val="D38E28"/>
                </a:solidFill>
                <a:effectLst/>
                <a:latin typeface="Franklin Gothic Book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26.5.16</a:t>
            </a:r>
            <a:endParaRPr sz="1800">
              <a:latin typeface="+mn-l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8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>
                <a:solidFill>
                  <a:srgbClr val="D38E28"/>
                </a:solidFill>
                <a:effectLst/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00901BC2-EBB8-4358-AC23-71B262272E1F}" type="slidenum">
              <a:rPr lang="ru-RU"/>
              <a:pPr>
                <a:defRPr/>
              </a:pPr>
              <a:t>‹#›</a:t>
            </a:fld>
            <a:endParaRPr sz="1800">
              <a:latin typeface="+mn-lt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Для правки структуры щелкните мышью</a:t>
            </a:r>
            <a:endParaRPr/>
          </a:p>
          <a:p>
            <a:pPr lvl="1"/>
            <a:r>
              <a:rPr lang="en-US"/>
              <a:t>Второй уровень структуры</a:t>
            </a:r>
            <a:endParaRPr/>
          </a:p>
          <a:p>
            <a:pPr lvl="2"/>
            <a:r>
              <a:rPr lang="en-US"/>
              <a:t>Третий уровень структуры</a:t>
            </a:r>
            <a:endParaRPr/>
          </a:p>
          <a:p>
            <a:pPr lvl="3"/>
            <a:r>
              <a:rPr lang="en-US"/>
              <a:t>Четвёртый уровень структуры</a:t>
            </a:r>
            <a:endParaRPr/>
          </a:p>
          <a:p>
            <a:pPr lvl="4"/>
            <a:r>
              <a:rPr lang="en-US"/>
              <a:t>Пятый уровень структуры</a:t>
            </a:r>
            <a:endParaRPr/>
          </a:p>
          <a:p>
            <a:pPr lvl="5"/>
            <a:r>
              <a:rPr lang="en-US"/>
              <a:t>Шестой уровень структуры</a:t>
            </a:r>
            <a:endParaRPr/>
          </a:p>
          <a:p>
            <a:pPr lvl="6"/>
            <a:r>
              <a:rPr lang="en-US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514350" y="1057275"/>
            <a:ext cx="8629650" cy="3175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PlaceHolder 4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Для правки текста заголовка щелкните мышьюОбразец заголовка</a:t>
            </a:r>
            <a:endParaRPr lang="ru-RU" smtClean="0"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Для правки структуры щелкните мышью</a:t>
            </a:r>
            <a:endParaRPr/>
          </a:p>
          <a:p>
            <a:pPr lvl="1"/>
            <a:r>
              <a:rPr lang="en-US"/>
              <a:t>Второй уровень структуры</a:t>
            </a:r>
            <a:endParaRPr/>
          </a:p>
          <a:p>
            <a:pPr lvl="2"/>
            <a:r>
              <a:rPr lang="en-US"/>
              <a:t>Третий уровень структуры</a:t>
            </a:r>
            <a:endParaRPr/>
          </a:p>
          <a:p>
            <a:pPr lvl="3"/>
            <a:r>
              <a:rPr lang="en-US"/>
              <a:t>Четвёртый уровень структуры</a:t>
            </a:r>
            <a:endParaRPr/>
          </a:p>
          <a:p>
            <a:pPr lvl="4"/>
            <a:r>
              <a:rPr lang="en-US"/>
              <a:t>Пятый уровень структуры</a:t>
            </a:r>
            <a:endParaRPr/>
          </a:p>
          <a:p>
            <a:pPr lvl="5"/>
            <a:r>
              <a:rPr lang="en-US"/>
              <a:t>Шестой уровень структуры</a:t>
            </a:r>
            <a:endParaRPr/>
          </a:p>
          <a:p>
            <a:r>
              <a:rPr lang="en-US"/>
              <a:t>Седьмой уровень структурыОбразец текста</a:t>
            </a:r>
            <a:endParaRPr/>
          </a:p>
          <a:p>
            <a:pPr lvl="1"/>
            <a:r>
              <a:rPr lang="en-US"/>
              <a:t>Второй уровень</a:t>
            </a:r>
            <a:endParaRPr/>
          </a:p>
          <a:p>
            <a:pPr lvl="2"/>
            <a:r>
              <a:rPr lang="en-US"/>
              <a:t>Третий уровень</a:t>
            </a:r>
            <a:endParaRPr/>
          </a:p>
          <a:p>
            <a:pPr lvl="3"/>
            <a:r>
              <a:rPr lang="en-US"/>
              <a:t>Четвертый уровень</a:t>
            </a:r>
            <a:endParaRPr/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>
                <a:solidFill>
                  <a:srgbClr val="D38E28"/>
                </a:solidFill>
                <a:effectLst/>
                <a:latin typeface="Franklin Gothic Book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26.5.16</a:t>
            </a:r>
            <a:endParaRPr sz="1800">
              <a:latin typeface="+mn-lt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8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>
                <a:solidFill>
                  <a:srgbClr val="D38E28"/>
                </a:solidFill>
                <a:effectLst/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73FE242C-2765-4ABF-B5C4-51D866B37AF1}" type="slidenum">
              <a:rPr lang="ru-RU"/>
              <a:pPr>
                <a:defRPr/>
              </a:pPr>
              <a:t>‹#›</a:t>
            </a:fld>
            <a:endParaRPr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>
            <a:off x="514350" y="1050925"/>
            <a:ext cx="8629650" cy="1588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514350" y="1057275"/>
            <a:ext cx="8629650" cy="3175"/>
          </a:xfrm>
          <a:prstGeom prst="line">
            <a:avLst/>
          </a:prstGeom>
          <a:noFill/>
          <a:ln w="9360">
            <a:solidFill>
              <a:srgbClr val="F0A22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PlaceHolder 4"/>
          <p:cNvSpPr>
            <a:spLocks noGrp="1"/>
          </p:cNvSpPr>
          <p:nvPr>
            <p:ph type="title"/>
          </p:nvPr>
        </p:nvSpPr>
        <p:spPr bwMode="auto">
          <a:xfrm>
            <a:off x="301625" y="45720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Для правки текста заголовка щелкните мышьюОбразец заголовка</a:t>
            </a:r>
            <a:endParaRPr lang="ru-RU" smtClean="0"/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Для правки структуры щелкните мышью</a:t>
            </a:r>
            <a:endParaRPr/>
          </a:p>
          <a:p>
            <a:pPr lvl="1"/>
            <a:r>
              <a:rPr lang="en-US"/>
              <a:t>Второй уровень структуры</a:t>
            </a:r>
            <a:endParaRPr/>
          </a:p>
          <a:p>
            <a:pPr lvl="2"/>
            <a:r>
              <a:rPr lang="en-US"/>
              <a:t>Третий уровень структуры</a:t>
            </a:r>
            <a:endParaRPr/>
          </a:p>
          <a:p>
            <a:pPr lvl="3"/>
            <a:r>
              <a:rPr lang="en-US"/>
              <a:t>Четвёртый уровень структуры</a:t>
            </a:r>
            <a:endParaRPr/>
          </a:p>
          <a:p>
            <a:pPr lvl="4"/>
            <a:r>
              <a:rPr lang="en-US"/>
              <a:t>Пятый уровень структуры</a:t>
            </a:r>
            <a:endParaRPr/>
          </a:p>
          <a:p>
            <a:pPr lvl="5"/>
            <a:r>
              <a:rPr lang="en-US"/>
              <a:t>Шестой уровень структуры</a:t>
            </a:r>
            <a:endParaRPr/>
          </a:p>
          <a:p>
            <a:r>
              <a:rPr lang="en-US"/>
              <a:t>Седьмой уровень структурыОбразец текста</a:t>
            </a:r>
            <a:endParaRPr/>
          </a:p>
          <a:p>
            <a:pPr lvl="1"/>
            <a:r>
              <a:rPr lang="en-US"/>
              <a:t>Второй уровень</a:t>
            </a:r>
            <a:endParaRPr/>
          </a:p>
          <a:p>
            <a:pPr lvl="2"/>
            <a:r>
              <a:rPr lang="en-US"/>
              <a:t>Третий уровень</a:t>
            </a:r>
            <a:endParaRPr/>
          </a:p>
          <a:p>
            <a:pPr lvl="3"/>
            <a:r>
              <a:rPr lang="en-US"/>
              <a:t>Четвертый уровень</a:t>
            </a:r>
            <a:endParaRPr/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/>
              <a:t>Для правки структуры щелкните мышью</a:t>
            </a:r>
            <a:endParaRPr/>
          </a:p>
          <a:p>
            <a:pPr lvl="1"/>
            <a:r>
              <a:rPr lang="en-US"/>
              <a:t>Второй уровень структуры</a:t>
            </a:r>
            <a:endParaRPr/>
          </a:p>
          <a:p>
            <a:pPr lvl="2"/>
            <a:r>
              <a:rPr lang="en-US"/>
              <a:t>Третий уровень структуры</a:t>
            </a:r>
            <a:endParaRPr/>
          </a:p>
          <a:p>
            <a:pPr lvl="3"/>
            <a:r>
              <a:rPr lang="en-US"/>
              <a:t>Четвёртый уровень структуры</a:t>
            </a:r>
            <a:endParaRPr/>
          </a:p>
          <a:p>
            <a:pPr lvl="4"/>
            <a:r>
              <a:rPr lang="en-US"/>
              <a:t>Пятый уровень структуры</a:t>
            </a:r>
            <a:endParaRPr/>
          </a:p>
          <a:p>
            <a:pPr lvl="5"/>
            <a:r>
              <a:rPr lang="en-US"/>
              <a:t>Шестой уровень структуры</a:t>
            </a:r>
            <a:endParaRPr/>
          </a:p>
          <a:p>
            <a:r>
              <a:rPr lang="en-US"/>
              <a:t>Седьмой уровень структурыОбразец текста</a:t>
            </a:r>
            <a:endParaRPr/>
          </a:p>
          <a:p>
            <a:pPr lvl="1"/>
            <a:r>
              <a:rPr lang="en-US"/>
              <a:t>Второй уровень</a:t>
            </a:r>
            <a:endParaRPr/>
          </a:p>
          <a:p>
            <a:pPr lvl="2"/>
            <a:r>
              <a:rPr lang="en-US"/>
              <a:t>Третий уровень</a:t>
            </a:r>
            <a:endParaRPr/>
          </a:p>
          <a:p>
            <a:pPr lvl="3"/>
            <a:r>
              <a:rPr lang="en-US"/>
              <a:t>Четвертый уровень</a:t>
            </a:r>
            <a:endParaRPr/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91" name="PlaceHolder 7"/>
          <p:cNvSpPr>
            <a:spLocks noGrp="1"/>
          </p:cNvSpPr>
          <p:nvPr>
            <p:ph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>
                <a:solidFill>
                  <a:srgbClr val="D38E28"/>
                </a:solidFill>
                <a:effectLst/>
                <a:latin typeface="Franklin Gothic Book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26.5.16</a:t>
            </a:r>
            <a:endParaRPr sz="1800">
              <a:latin typeface="+mn-lt"/>
            </a:endParaRPr>
          </a:p>
        </p:txBody>
      </p:sp>
      <p:sp>
        <p:nvSpPr>
          <p:cNvPr id="92" name="PlaceHolder 8"/>
          <p:cNvSpPr>
            <a:spLocks noGrp="1"/>
          </p:cNvSpPr>
          <p:nvPr>
            <p:ph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8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3" name="PlaceHolder 9"/>
          <p:cNvSpPr>
            <a:spLocks noGrp="1"/>
          </p:cNvSpPr>
          <p:nvPr>
            <p:ph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lIns="90000" tIns="45000" rIns="90000" bIns="4500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>
                <a:solidFill>
                  <a:srgbClr val="D38E28"/>
                </a:solidFill>
                <a:effectLst/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CC9B181B-F903-4CE2-8815-A25CFFA5D688}" type="slidenum">
              <a:rPr lang="ru-RU"/>
              <a:pPr>
                <a:defRPr/>
              </a:pPr>
              <a:t>‹#›</a:t>
            </a:fld>
            <a:endParaRPr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Shape 1"/>
          <p:cNvSpPr txBox="1">
            <a:spLocks noChangeArrowheads="1"/>
          </p:cNvSpPr>
          <p:nvPr/>
        </p:nvSpPr>
        <p:spPr bwMode="auto">
          <a:xfrm>
            <a:off x="252413" y="188913"/>
            <a:ext cx="842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effectLst/>
                <a:latin typeface="Franklin Gothic Medium" pitchFamily="34" charset="0"/>
              </a:rPr>
              <a:t>Группа компаний </a:t>
            </a:r>
            <a:r>
              <a:rPr lang="en-US" sz="2800" b="1">
                <a:solidFill>
                  <a:srgbClr val="000000"/>
                </a:solidFill>
                <a:effectLst/>
                <a:latin typeface="Franklin Gothic Medium" pitchFamily="34" charset="0"/>
              </a:rPr>
              <a:t>ЛАРТА</a:t>
            </a:r>
            <a:r>
              <a:rPr lang="en-US" sz="2800">
                <a:solidFill>
                  <a:srgbClr val="000000"/>
                </a:solidFill>
                <a:effectLst/>
                <a:latin typeface="Franklin Gothic Medium" pitchFamily="34" charset="0"/>
              </a:rPr>
              <a:t>
Профессиональный выбор очистки без компромиссов</a:t>
            </a:r>
            <a:endParaRPr lang="ru-RU" sz="1800">
              <a:effectLst/>
            </a:endParaRPr>
          </a:p>
        </p:txBody>
      </p:sp>
      <p:sp>
        <p:nvSpPr>
          <p:cNvPr id="40962" name="TextShape 2"/>
          <p:cNvSpPr txBox="1">
            <a:spLocks noChangeArrowheads="1"/>
          </p:cNvSpPr>
          <p:nvPr/>
        </p:nvSpPr>
        <p:spPr bwMode="auto">
          <a:xfrm>
            <a:off x="179388" y="3933825"/>
            <a:ext cx="31686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2400">
                <a:solidFill>
                  <a:srgbClr val="44342A"/>
                </a:solidFill>
                <a:effectLst/>
                <a:latin typeface="Franklin Gothic Medium" pitchFamily="34" charset="0"/>
              </a:rPr>
              <a:t>ФИЛЬТРУЮЩИЕ ЭЛЕМЕНТЫ </a:t>
            </a:r>
            <a:endParaRPr lang="ru-RU" sz="1800">
              <a:effectLst/>
            </a:endParaRPr>
          </a:p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2400">
                <a:solidFill>
                  <a:srgbClr val="44342A"/>
                </a:solidFill>
                <a:effectLst/>
                <a:latin typeface="Franklin Gothic Medium" pitchFamily="34" charset="0"/>
              </a:rPr>
              <a:t>на базе ФОНМ</a:t>
            </a:r>
            <a:endParaRPr lang="ru-RU" sz="1800">
              <a:effectLst/>
            </a:endParaRPr>
          </a:p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2400">
                <a:solidFill>
                  <a:srgbClr val="000000"/>
                </a:solidFill>
                <a:effectLst/>
                <a:latin typeface="Franklin Gothic Medium" pitchFamily="34" charset="0"/>
              </a:rPr>
              <a:t>Предложение 2016</a:t>
            </a:r>
            <a:endParaRPr lang="ru-RU" sz="1800">
              <a:effectLst/>
            </a:endParaRPr>
          </a:p>
        </p:txBody>
      </p:sp>
      <p:pic>
        <p:nvPicPr>
          <p:cNvPr id="4096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492375"/>
            <a:ext cx="5616575" cy="3889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0964" name="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492" y="1454135"/>
            <a:ext cx="29162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40084"/>
              </p:ext>
            </p:extLst>
          </p:nvPr>
        </p:nvGraphicFramePr>
        <p:xfrm>
          <a:off x="179512" y="836712"/>
          <a:ext cx="8785225" cy="5227120"/>
        </p:xfrm>
        <a:graphic>
          <a:graphicData uri="http://schemas.openxmlformats.org/drawingml/2006/table">
            <a:tbl>
              <a:tblPr/>
              <a:tblGrid>
                <a:gridCol w="2103437"/>
                <a:gridCol w="1971675"/>
                <a:gridCol w="1765300"/>
                <a:gridCol w="1108075"/>
                <a:gridCol w="1836738"/>
              </a:tblGrid>
              <a:tr h="4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Гродненская ТЭЦ-2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Беларусь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Гродно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Установки очистки воздуха для турбин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OME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ЭФВП-В  0,3 мкм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Замена импортных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фильтроэлементов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ZANNI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-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Белэнергомаш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-БЗЭМ»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Белгород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 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коалесцеры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5, 10  мкм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2014,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7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«Завод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Нефтегазоборудование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Саратов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3 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9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Казахтуркмунай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Казахстан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 природного газа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Сепарационные фильтрующие элементы и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10 и 25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600 шт.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Инерт-газпром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Казахстан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 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10 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Газрегионпоставка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Саратов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 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 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БалтПромРемСервис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Санкт-Петербург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 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больших диаметров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(225, 300 и 400 мм)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25 и 50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2014,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23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СП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Интеркапс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Медпласт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»,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Гомсельмаш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Белшина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Гомель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Беларусь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коалесцеры сверхтонкой очистки сжатого воздуха для чистых помещений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коалесцеры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ЭФВП-В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0,3 и 0,1 мкм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Угольные фильтроэлементы ЭФВП-В-СО сорбционные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2012, 2013,  2014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Замена импортных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фильтроэлементов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HANTER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ZANDER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Atlas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Copco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и др.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7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91432"/>
              </p:ext>
            </p:extLst>
          </p:nvPr>
        </p:nvGraphicFramePr>
        <p:xfrm>
          <a:off x="360363" y="431800"/>
          <a:ext cx="8567737" cy="3432304"/>
        </p:xfrm>
        <a:graphic>
          <a:graphicData uri="http://schemas.openxmlformats.org/drawingml/2006/table">
            <a:tbl>
              <a:tblPr/>
              <a:tblGrid>
                <a:gridCol w="2051050"/>
                <a:gridCol w="1922462"/>
                <a:gridCol w="1722438"/>
                <a:gridCol w="1079500"/>
                <a:gridCol w="1792287"/>
              </a:tblGrid>
              <a:tr h="548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МастерОйл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Москва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Установки очистки турбинных и трансформаторных масел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коалесцеры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2012, 2013, 2014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Витебская ТЭЦ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Беларусь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Витебск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 тонкой очистки турбинного масла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10мкм, 22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2012, 2013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Замена импортных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фильтроэлементов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PALL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BOLL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Гомельская ТЭЦ     Беларусь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Гомель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 тонкой очистки топливного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Новая конструкция фильтроэлемента  для фильтра ФГ-300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7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Оршанская ТЭЦ ,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Лукомльская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ГРЭС    Беларусь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Скруббер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2012, 2013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импортных фильтроэлементов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INDUFIL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64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очистки регулирующего и смазочного масел турбин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и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ЭФВП-М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5мкм, 10 мкм,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12 мкм, 22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2012, 2013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импортных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фильтроэлементов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HILKO, DIVISION, PALL, INTERNORMEN, MAHLE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2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Минская ТЭЦ-2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Беларусь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Минск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 тонкой очистки топливного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3мкм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2011, 2012, 2014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 Замена импортных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фильтроэлементов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Shape 1"/>
          <p:cNvSpPr txBox="1">
            <a:spLocks noChangeArrowheads="1"/>
          </p:cNvSpPr>
          <p:nvPr/>
        </p:nvSpPr>
        <p:spPr bwMode="auto">
          <a:xfrm>
            <a:off x="3924300" y="260350"/>
            <a:ext cx="5005388" cy="6335713"/>
          </a:xfrm>
          <a:prstGeom prst="rect">
            <a:avLst/>
          </a:prstGeom>
          <a:solidFill>
            <a:schemeClr val="tx1">
              <a:alpha val="3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Общество с ограниченной ответственностью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ЛАРТА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Текнолоджи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www.lartagroup.com e-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mail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: lartatek@mail.ru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_____________________________________________________________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241050, РФ, г. Брянск, бульвар Гагарина, д. 27, к. 111.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ИНН – 3250055840 ; КПП - 325701001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Р/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сч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40702810008000101742 в Брянском ОСБ № 8605 ПАО «СБЕРБАНК» 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г.Брянске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, БИК 041501601,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к/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сч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30101810400000000601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Тел : +7-905-188-22-31; факс: +7-4832-66-50-56;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+375-232-26-05-43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Представительство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по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УрФО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: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Костерова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Ирина Олеговна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г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. Екатеринбург, ул. Малышева,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12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б, </a:t>
            </a: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 оф. 308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                                        </a:t>
            </a: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e-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mail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: kosterova_importtex@mail.ru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Тел.: +7-906-808-9256</a:t>
            </a:r>
            <a:r>
              <a:rPr lang="ru-RU" sz="1600" dirty="0">
                <a:solidFill>
                  <a:schemeClr val="bg1"/>
                </a:solidFill>
                <a:effectLst/>
              </a:rPr>
              <a:t> </a:t>
            </a:r>
            <a:endParaRPr lang="ru-RU" sz="1800" dirty="0">
              <a:solidFill>
                <a:schemeClr val="bg1"/>
              </a:solidFill>
              <a:effectLst/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endParaRPr lang="ru-RU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3251" name="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9850"/>
            <a:ext cx="1876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435600" y="260350"/>
            <a:ext cx="3708400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Shape 1"/>
          <p:cNvSpPr txBox="1">
            <a:spLocks noChangeArrowheads="1"/>
          </p:cNvSpPr>
          <p:nvPr/>
        </p:nvSpPr>
        <p:spPr bwMode="auto">
          <a:xfrm>
            <a:off x="252413" y="260350"/>
            <a:ext cx="8685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500">
                <a:solidFill>
                  <a:srgbClr val="4E3B30"/>
                </a:solidFill>
                <a:effectLst/>
                <a:latin typeface="Franklin Gothic Medium" pitchFamily="34" charset="0"/>
              </a:rPr>
              <a:t>Наша история</a:t>
            </a:r>
            <a:endParaRPr lang="ru-RU" sz="1800">
              <a:effectLst/>
            </a:endParaRPr>
          </a:p>
        </p:txBody>
      </p:sp>
      <p:sp>
        <p:nvSpPr>
          <p:cNvPr id="41986" name="TextShape 2"/>
          <p:cNvSpPr txBox="1">
            <a:spLocks noChangeArrowheads="1"/>
          </p:cNvSpPr>
          <p:nvPr/>
        </p:nvSpPr>
        <p:spPr bwMode="auto">
          <a:xfrm>
            <a:off x="457200" y="12684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Идея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разработки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особой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технологии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оборудования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для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аэродинамического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распыления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расплава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полимеров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производстве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фильтрующих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объемных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нетканых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полимерных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материалов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(ФОНМ)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родилась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в 2000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году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городе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Гомель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Беларусь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Согласно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разработанной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концепции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с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применением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инновационного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подхода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ФОНМ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должны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были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только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решать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проблему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очистки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различных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фильтруемых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сред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Они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должны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были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удешевить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выпускаемые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впоследствии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 фильтроэлементы 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счет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использования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производстве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российского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сырья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составляющих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. 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качестве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сырья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для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производства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ФОНМ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было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решено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использовать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специальные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марки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полипропилена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(ПП)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его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сополимеры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(СПП),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полиэтилен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(ПЭ), а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так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же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ультратонкие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стекловолокна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Являясь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сторонником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генератором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инноваций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НТЦ ЛАРТА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представила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рынок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уникальное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решение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- 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волокнисто-пористые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фильтроэлементы – коалесцеры.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Обеспечивая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объемную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фильтрацию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использование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фильтроэлементов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базе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ФОНМ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как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КОАЛЕСЦЕРОВ, ЯВЛЯЕТСЯ ИХ БЕССПОРНЫМ ПРЕИМУЩЕСТВОМ 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классе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аналогичных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ФЭ. В 2001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году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группа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технологов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начала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разработку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внедрение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первой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партии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effectLst/>
                <a:latin typeface="Franklin Gothic Medium" pitchFamily="34" charset="0"/>
              </a:rPr>
              <a:t>ФОНМ</a:t>
            </a:r>
            <a:endParaRPr lang="ru-RU" sz="1500" dirty="0">
              <a:solidFill>
                <a:srgbClr val="000000"/>
              </a:solidFill>
              <a:effectLst/>
              <a:latin typeface="Franklin Gothic Medium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1500" dirty="0">
              <a:effectLst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C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самого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начала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своей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деятельности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НТЦ ЛАРТА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установила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строгие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правила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контроля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качества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производства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ФОНМ.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Специалисты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НТЦ ЛАРТА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уверены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что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только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высококачественная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продукция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может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удовлетворить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запросы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клиентов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-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профессионалов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этот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принцип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является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гарантией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бескомпромиссного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качества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продукции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НТЦ </a:t>
            </a:r>
            <a:r>
              <a:rPr lang="en-US" sz="1500" dirty="0" smtClean="0">
                <a:solidFill>
                  <a:srgbClr val="000000"/>
                </a:solidFill>
                <a:effectLst/>
                <a:latin typeface="Franklin Gothic Medium" pitchFamily="34" charset="0"/>
              </a:rPr>
              <a:t>ЛАРТА</a:t>
            </a:r>
            <a:endParaRPr lang="ru-RU" sz="1500" dirty="0">
              <a:effectLst/>
            </a:endParaRPr>
          </a:p>
          <a:p>
            <a:pPr algn="l">
              <a:lnSpc>
                <a:spcPct val="100000"/>
              </a:lnSpc>
              <a:buSzTx/>
              <a:buFontTx/>
              <a:buNone/>
            </a:pPr>
            <a:endParaRPr lang="ru-RU" dirty="0">
              <a:effectLst/>
            </a:endParaRPr>
          </a:p>
          <a:p>
            <a:pPr algn="l">
              <a:lnSpc>
                <a:spcPct val="100000"/>
              </a:lnSpc>
              <a:buSzTx/>
              <a:buFontTx/>
              <a:buNone/>
            </a:pPr>
            <a:endParaRPr lang="ru-RU" sz="1800" dirty="0">
              <a:effectLst/>
            </a:endParaRPr>
          </a:p>
        </p:txBody>
      </p:sp>
      <p:pic>
        <p:nvPicPr>
          <p:cNvPr id="41987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88900"/>
            <a:ext cx="18748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Shape 1"/>
          <p:cNvSpPr txBox="1">
            <a:spLocks noChangeArrowheads="1"/>
          </p:cNvSpPr>
          <p:nvPr/>
        </p:nvSpPr>
        <p:spPr bwMode="auto">
          <a:xfrm>
            <a:off x="287338" y="144463"/>
            <a:ext cx="8640762" cy="69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1000" dirty="0">
                <a:effectLst/>
              </a:rPr>
              <a:t>          </a:t>
            </a:r>
            <a:r>
              <a:rPr lang="ru-RU" sz="1800" b="1" dirty="0" smtClean="0">
                <a:effectLst/>
              </a:rPr>
              <a:t>В </a:t>
            </a:r>
            <a:r>
              <a:rPr lang="ru-RU" sz="1800" b="1" dirty="0">
                <a:effectLst/>
              </a:rPr>
              <a:t>настоящее время Группа компаний (ГК) «ЛАРТА» </a:t>
            </a:r>
            <a:endParaRPr lang="ru-RU" sz="1800" dirty="0">
              <a:effectLst/>
            </a:endParaRPr>
          </a:p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1800" b="1" dirty="0" smtClean="0">
                <a:effectLst/>
              </a:rPr>
              <a:t>         является </a:t>
            </a:r>
            <a:r>
              <a:rPr lang="ru-RU" sz="1800" b="1" dirty="0">
                <a:effectLst/>
              </a:rPr>
              <a:t>производителем фильтрующих элементов</a:t>
            </a:r>
            <a:endParaRPr lang="ru-RU" sz="1800" dirty="0">
              <a:effectLst/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effectLst/>
              </a:rPr>
              <a:t> (сертификат № Г 5792 продукции собственного производства)</a:t>
            </a:r>
            <a:endParaRPr lang="ru-RU" sz="1800" dirty="0">
              <a:effectLst/>
            </a:endParaRPr>
          </a:p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1800" b="1" dirty="0">
                <a:effectLst/>
              </a:rPr>
              <a:t> для фильтров и фильтров-сепараторов очистки природного </a:t>
            </a:r>
            <a:endParaRPr lang="ru-RU" sz="1800" b="1" dirty="0" smtClean="0">
              <a:effectLst/>
            </a:endParaRPr>
          </a:p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ru-RU" sz="1800" b="1" dirty="0" smtClean="0">
                <a:effectLst/>
              </a:rPr>
              <a:t>и </a:t>
            </a:r>
            <a:r>
              <a:rPr lang="ru-RU" sz="1800" b="1" dirty="0">
                <a:effectLst/>
              </a:rPr>
              <a:t>попутного </a:t>
            </a:r>
            <a:r>
              <a:rPr lang="ru-RU" sz="1800" b="1" dirty="0" smtClean="0">
                <a:effectLst/>
              </a:rPr>
              <a:t>газа</a:t>
            </a:r>
            <a:endParaRPr lang="ru-RU" sz="1800" dirty="0">
              <a:effectLst/>
            </a:endParaRP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ru-RU" sz="1500" dirty="0" smtClean="0">
                <a:effectLst/>
              </a:rPr>
              <a:t>«</a:t>
            </a:r>
            <a:r>
              <a:rPr lang="ru-RU" sz="1500" dirty="0">
                <a:effectLst/>
              </a:rPr>
              <a:t>Элементы фильтрующие волокнисто-пористые ЭФВП» ТУ BY 691395874.001-2012, нашего производства успешно эксплуатируются на объектах добычи и транспорта газа ОАО «Газпром», </a:t>
            </a:r>
            <a:r>
              <a:rPr lang="ru-RU" sz="1500" dirty="0" smtClean="0">
                <a:effectLst/>
              </a:rPr>
              <a:t>ОАО </a:t>
            </a:r>
            <a:r>
              <a:rPr lang="ru-RU" sz="1500" dirty="0">
                <a:effectLst/>
              </a:rPr>
              <a:t>«</a:t>
            </a:r>
            <a:r>
              <a:rPr lang="ru-RU" sz="1500" dirty="0" err="1">
                <a:effectLst/>
              </a:rPr>
              <a:t>Мосстройтрансгаз</a:t>
            </a:r>
            <a:r>
              <a:rPr lang="ru-RU" sz="1500" dirty="0">
                <a:effectLst/>
              </a:rPr>
              <a:t>», АО «ИНТЕРГАЗ Центральная Азия» УМГ «Актау». Такие предприятия, </a:t>
            </a:r>
            <a:r>
              <a:rPr lang="ru-RU" sz="1500" dirty="0" smtClean="0">
                <a:effectLst/>
              </a:rPr>
              <a:t>как </a:t>
            </a:r>
            <a:r>
              <a:rPr lang="ru-RU" sz="1500" dirty="0">
                <a:effectLst/>
              </a:rPr>
              <a:t>АО «ГМС Нефтемаш», ОАО «</a:t>
            </a:r>
            <a:r>
              <a:rPr lang="ru-RU" sz="1500" dirty="0" err="1">
                <a:effectLst/>
              </a:rPr>
              <a:t>Сибнефтемаш</a:t>
            </a:r>
            <a:r>
              <a:rPr lang="ru-RU" sz="1500" dirty="0">
                <a:effectLst/>
              </a:rPr>
              <a:t>», Промышленная группа «Генерация», </a:t>
            </a:r>
            <a:r>
              <a:rPr lang="ru-RU" sz="1500" dirty="0" smtClean="0">
                <a:effectLst/>
              </a:rPr>
              <a:t>ООО </a:t>
            </a:r>
            <a:r>
              <a:rPr lang="ru-RU" sz="1500" dirty="0">
                <a:effectLst/>
              </a:rPr>
              <a:t>«НПО Вертекс», АО «</a:t>
            </a:r>
            <a:r>
              <a:rPr lang="ru-RU" sz="1500" dirty="0" err="1">
                <a:effectLst/>
              </a:rPr>
              <a:t>Газстройдеталь</a:t>
            </a:r>
            <a:r>
              <a:rPr lang="ru-RU" sz="1500" dirty="0">
                <a:effectLst/>
              </a:rPr>
              <a:t>», ОАО «</a:t>
            </a:r>
            <a:r>
              <a:rPr lang="ru-RU" sz="1500" dirty="0" err="1">
                <a:effectLst/>
              </a:rPr>
              <a:t>АвиаГаз</a:t>
            </a:r>
            <a:r>
              <a:rPr lang="ru-RU" sz="1500" dirty="0">
                <a:effectLst/>
              </a:rPr>
              <a:t> Центр», ООО «Завод </a:t>
            </a:r>
            <a:r>
              <a:rPr lang="ru-RU" sz="1500" dirty="0" err="1">
                <a:effectLst/>
              </a:rPr>
              <a:t>Газпроммаш</a:t>
            </a:r>
            <a:r>
              <a:rPr lang="ru-RU" sz="1500" dirty="0">
                <a:effectLst/>
              </a:rPr>
              <a:t>» используют в производимых ими фильтрах и сепараторах фильтрующие элементы нашего производства. Отличительной особенностью, способствующей повышению эффективности, фильтрующих элементов ЭФВП является использование в их конструкции </a:t>
            </a:r>
            <a:r>
              <a:rPr lang="ru-RU" sz="1500" dirty="0" err="1">
                <a:effectLst/>
              </a:rPr>
              <a:t>суперолеофобного</a:t>
            </a:r>
            <a:r>
              <a:rPr lang="ru-RU" sz="1500" dirty="0">
                <a:effectLst/>
              </a:rPr>
              <a:t>/гидрофобного слоя из фторопластового </a:t>
            </a:r>
            <a:r>
              <a:rPr lang="ru-RU" sz="1500" dirty="0" err="1">
                <a:effectLst/>
              </a:rPr>
              <a:t>микроволокнистого</a:t>
            </a:r>
            <a:r>
              <a:rPr lang="ru-RU" sz="1500" dirty="0">
                <a:effectLst/>
              </a:rPr>
              <a:t> материала.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ru-RU" sz="1500" dirty="0">
                <a:effectLst/>
              </a:rPr>
              <a:t>Фильтрующие элементы пылеуловители и фильтрующие элементы </a:t>
            </a:r>
            <a:r>
              <a:rPr lang="ru-RU" sz="1500" dirty="0" err="1">
                <a:effectLst/>
              </a:rPr>
              <a:t>коалесцеры</a:t>
            </a:r>
            <a:r>
              <a:rPr lang="ru-RU" sz="1500" dirty="0">
                <a:effectLst/>
              </a:rPr>
              <a:t> ЭФВП прошли испытания на испытательном полигоне филиала «</a:t>
            </a:r>
            <a:r>
              <a:rPr lang="ru-RU" sz="1500" dirty="0" err="1">
                <a:effectLst/>
              </a:rPr>
              <a:t>Саратоворгдиагностика</a:t>
            </a:r>
            <a:r>
              <a:rPr lang="ru-RU" sz="1500" dirty="0">
                <a:effectLst/>
              </a:rPr>
              <a:t>» в составе пылеуловителя П-2/50(80) и сепаратора-</a:t>
            </a:r>
            <a:r>
              <a:rPr lang="ru-RU" sz="1500" dirty="0" err="1">
                <a:effectLst/>
              </a:rPr>
              <a:t>коалесцера</a:t>
            </a:r>
            <a:r>
              <a:rPr lang="ru-RU" sz="1500" dirty="0">
                <a:effectLst/>
              </a:rPr>
              <a:t> СК-2/50(80) производства ООО «</a:t>
            </a:r>
            <a:r>
              <a:rPr lang="ru-RU" sz="1500" dirty="0" err="1">
                <a:effectLst/>
              </a:rPr>
              <a:t>Буланашский</a:t>
            </a:r>
            <a:r>
              <a:rPr lang="ru-RU" sz="1500" dirty="0">
                <a:effectLst/>
              </a:rPr>
              <a:t> машиностроительный завод» и рекомендованы к применению на объектах ОАО «Газпром» </a:t>
            </a:r>
            <a:r>
              <a:rPr lang="ru-RU" sz="1500" dirty="0" smtClean="0">
                <a:effectLst/>
              </a:rPr>
              <a:t>(</a:t>
            </a:r>
            <a:r>
              <a:rPr lang="ru-RU" sz="1500" dirty="0">
                <a:effectLst/>
              </a:rPr>
              <a:t>акт №20 от 23 апреля 2015г. приемочных испытаний сепаратора-</a:t>
            </a:r>
            <a:r>
              <a:rPr lang="ru-RU" sz="1500" dirty="0" err="1">
                <a:effectLst/>
              </a:rPr>
              <a:t>коалесцера</a:t>
            </a:r>
            <a:r>
              <a:rPr lang="ru-RU" sz="1500" dirty="0">
                <a:effectLst/>
              </a:rPr>
              <a:t> СК-2/50(80) </a:t>
            </a:r>
            <a:r>
              <a:rPr lang="ru-RU" sz="1500" dirty="0" smtClean="0">
                <a:effectLst/>
              </a:rPr>
              <a:t>и </a:t>
            </a:r>
            <a:r>
              <a:rPr lang="ru-RU" sz="1500" dirty="0">
                <a:effectLst/>
              </a:rPr>
              <a:t>пылеуловителя П-2/50(80) производства ООО «</a:t>
            </a:r>
            <a:r>
              <a:rPr lang="ru-RU" sz="1500" dirty="0" err="1">
                <a:effectLst/>
              </a:rPr>
              <a:t>Буланашский</a:t>
            </a:r>
            <a:r>
              <a:rPr lang="ru-RU" sz="1500" dirty="0">
                <a:effectLst/>
              </a:rPr>
              <a:t> машиностроительный завод» </a:t>
            </a:r>
            <a:r>
              <a:rPr lang="ru-RU" sz="1500" dirty="0" err="1">
                <a:effectLst/>
              </a:rPr>
              <a:t>п.Буланаш</a:t>
            </a:r>
            <a:r>
              <a:rPr lang="ru-RU" sz="1500" dirty="0">
                <a:effectLst/>
              </a:rPr>
              <a:t>, разработчик ООО «НПО КБ Кочубея» </a:t>
            </a:r>
            <a:r>
              <a:rPr lang="ru-RU" sz="1500" dirty="0" smtClean="0">
                <a:effectLst/>
              </a:rPr>
              <a:t>                                         г. Екатеринбург </a:t>
            </a:r>
            <a:r>
              <a:rPr lang="ru-RU" sz="1500" dirty="0">
                <a:effectLst/>
              </a:rPr>
              <a:t>и утвержден заместителем начальника управления-заместителем председателя постоянно действующей комиссии </a:t>
            </a:r>
            <a:r>
              <a:rPr lang="ru-RU" sz="1500" dirty="0" smtClean="0">
                <a:effectLst/>
              </a:rPr>
              <a:t>ОАО </a:t>
            </a:r>
            <a:r>
              <a:rPr lang="ru-RU" sz="1500" dirty="0">
                <a:effectLst/>
              </a:rPr>
              <a:t>«Газпром» для проведения испытаний ТПА А.Н. </a:t>
            </a:r>
            <a:r>
              <a:rPr lang="ru-RU" sz="1500" dirty="0" err="1">
                <a:effectLst/>
              </a:rPr>
              <a:t>Колотовским</a:t>
            </a:r>
            <a:r>
              <a:rPr lang="ru-RU" sz="1500" dirty="0">
                <a:effectLst/>
              </a:rPr>
              <a:t> от 7 мая </a:t>
            </a:r>
            <a:r>
              <a:rPr lang="ru-RU" sz="1500" dirty="0" smtClean="0">
                <a:effectLst/>
              </a:rPr>
              <a:t>2015 года)</a:t>
            </a:r>
            <a:endParaRPr lang="ru-RU" sz="1500" dirty="0">
              <a:effectLst/>
            </a:endParaRPr>
          </a:p>
          <a:p>
            <a:pPr algn="l">
              <a:lnSpc>
                <a:spcPct val="100000"/>
              </a:lnSpc>
              <a:buSzTx/>
              <a:buFontTx/>
              <a:buNone/>
            </a:pPr>
            <a:endParaRPr lang="ru-RU" sz="1500" dirty="0">
              <a:effectLst/>
            </a:endParaRPr>
          </a:p>
        </p:txBody>
      </p:sp>
      <p:pic>
        <p:nvPicPr>
          <p:cNvPr id="43010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88900"/>
            <a:ext cx="1522339" cy="8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Shape 1"/>
          <p:cNvSpPr txBox="1">
            <a:spLocks noChangeArrowheads="1"/>
          </p:cNvSpPr>
          <p:nvPr/>
        </p:nvSpPr>
        <p:spPr bwMode="auto">
          <a:xfrm>
            <a:off x="301625" y="228600"/>
            <a:ext cx="8534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800">
                <a:solidFill>
                  <a:srgbClr val="4E3B30"/>
                </a:solidFill>
                <a:effectLst/>
                <a:latin typeface="Franklin Gothic Medium" pitchFamily="34" charset="0"/>
              </a:rPr>
              <a:t>Область применения фильтроэлементов</a:t>
            </a:r>
            <a:endParaRPr lang="ru-RU" sz="1800">
              <a:effectLst/>
            </a:endParaRPr>
          </a:p>
        </p:txBody>
      </p:sp>
      <p:sp>
        <p:nvSpPr>
          <p:cNvPr id="44034" name="TextShape 2"/>
          <p:cNvSpPr txBox="1">
            <a:spLocks noChangeArrowheads="1"/>
          </p:cNvSpPr>
          <p:nvPr/>
        </p:nvSpPr>
        <p:spPr bwMode="auto">
          <a:xfrm>
            <a:off x="323850" y="1052513"/>
            <a:ext cx="453548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Химическая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стойкость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ФОНМ к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воздействию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широкого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спектра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агрессивных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веществ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низкая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склонность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к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набуханию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(0,2 – 2,0%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щелочах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кислотах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ацетоне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3,0 – 10,0% в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нефтепродуктах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) 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позволяют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наладить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производство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для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применения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в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различных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областях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а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именно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: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магистральных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низконапорных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систем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транспорта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природного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газа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для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его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твердых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частиц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капельной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влаги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газового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конденсата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сжатого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воздуха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пыли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капельной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жидкости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(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масла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влаги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);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светлых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темных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нефтепродуктов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капельной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влаги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твердых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частиц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турбинных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масел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гидравлических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жидкостей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различных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жидкостей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в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том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числе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пищевых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пропан-бутановой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смеси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сжиженных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газов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фильтры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воздухоочистных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установок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для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воздуха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паров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слабоконцентрированных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соляной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и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серной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кислот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фильтроэлементы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для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тонкой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очистки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топливного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газа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в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газотурбинных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установках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;</a:t>
            </a:r>
            <a:endParaRPr lang="ru-RU" sz="1300" dirty="0">
              <a:effectLst/>
              <a:latin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фильтроэлементы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основе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активированного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угля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  (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задерживают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частицы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размером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более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0,003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мкм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такие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как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носители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запаха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endParaRPr lang="ru-RU" sz="1300" dirty="0">
              <a:effectLst/>
              <a:latin typeface="Times New Roman" pitchFamily="18" charset="0"/>
            </a:endParaRPr>
          </a:p>
          <a:p>
            <a:pPr algn="l">
              <a:lnSpc>
                <a:spcPct val="100000"/>
              </a:lnSpc>
              <a:buSzTx/>
              <a:buFontTx/>
              <a:buNone/>
            </a:pPr>
            <a:endParaRPr lang="ru-RU" dirty="0">
              <a:effectLst/>
              <a:latin typeface="Times New Roman" pitchFamily="18" charset="0"/>
            </a:endParaRPr>
          </a:p>
        </p:txBody>
      </p:sp>
      <p:pic>
        <p:nvPicPr>
          <p:cNvPr id="44035" name="Содержимое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12875"/>
            <a:ext cx="20161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412875"/>
            <a:ext cx="2087563" cy="23034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4037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789363"/>
            <a:ext cx="2087563" cy="23764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4038" name="Рисунок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789363"/>
            <a:ext cx="2016125" cy="23764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Shape 1"/>
          <p:cNvSpPr txBox="1">
            <a:spLocks noChangeArrowheads="1"/>
          </p:cNvSpPr>
          <p:nvPr/>
        </p:nvSpPr>
        <p:spPr bwMode="auto">
          <a:xfrm>
            <a:off x="252413" y="260350"/>
            <a:ext cx="8685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500">
                <a:solidFill>
                  <a:srgbClr val="4E3B30"/>
                </a:solidFill>
                <a:effectLst/>
                <a:latin typeface="Franklin Gothic Medium" pitchFamily="34" charset="0"/>
              </a:rPr>
              <a:t>Расчет и изготовление фильтроэлементов</a:t>
            </a:r>
            <a:endParaRPr lang="ru-RU" sz="1800">
              <a:effectLst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95536" y="1484313"/>
            <a:ext cx="8208911" cy="288079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Фильтроэлементы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изготавливаются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основании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расчетов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проведенных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по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техническим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требованиям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Заказчика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.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Задачей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расчетов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является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определение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параметров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ФОНМ и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конструкции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фильтроэлемента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  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которые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должны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обеспечить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два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основных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эксплуатационных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параметра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:</a:t>
            </a:r>
            <a:endParaRPr lang="ru-RU" sz="1600" dirty="0">
              <a:effectLst/>
            </a:endParaRP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•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тонкость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фильтрации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;</a:t>
            </a:r>
            <a:endParaRPr lang="ru-RU" sz="1600" dirty="0">
              <a:effectLst/>
            </a:endParaRP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•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допустимый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перепад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давления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чистом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фильтроэлементе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.</a:t>
            </a:r>
            <a:endParaRPr lang="ru-RU" sz="1600" dirty="0">
              <a:effectLst/>
            </a:endParaRP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Расчет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фильтроэлемента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носит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конструкторско-технологический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характер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так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как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при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этом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учитываются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техническая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информация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полученная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от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Заказчика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параметры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технологического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процесса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формирования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ФОНМ.</a:t>
            </a:r>
            <a:endParaRPr lang="ru-RU" sz="1600" dirty="0">
              <a:effectLst/>
            </a:endParaRP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Для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расчета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параметров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ФЭ в 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Franklin Gothic Medium" pitchFamily="34" charset="0"/>
              </a:rPr>
              <a:t>«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Научно-техническом</a:t>
            </a:r>
            <a:r>
              <a:rPr lang="en-US" sz="1600" b="1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центре</a:t>
            </a:r>
            <a:r>
              <a:rPr lang="en-US" sz="1600" b="1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ЛАРТА»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разработано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программное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обеспечение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позволяющее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производить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модельный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расчет</a:t>
            </a:r>
            <a:r>
              <a:rPr lang="en-US" sz="16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ФЭ.</a:t>
            </a:r>
            <a:endParaRPr lang="ru-RU" sz="1600" dirty="0">
              <a:effectLst/>
            </a:endParaRPr>
          </a:p>
          <a:p>
            <a:pPr algn="l">
              <a:lnSpc>
                <a:spcPct val="100000"/>
              </a:lnSpc>
              <a:buSzTx/>
              <a:buFontTx/>
              <a:buNone/>
            </a:pPr>
            <a:endParaRPr lang="ru-RU" sz="1800" dirty="0">
              <a:effectLst/>
            </a:endParaRPr>
          </a:p>
        </p:txBody>
      </p:sp>
      <p:pic>
        <p:nvPicPr>
          <p:cNvPr id="45059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010" y="4509120"/>
            <a:ext cx="37439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Shape 1"/>
          <p:cNvSpPr txBox="1">
            <a:spLocks noChangeArrowheads="1"/>
          </p:cNvSpPr>
          <p:nvPr/>
        </p:nvSpPr>
        <p:spPr bwMode="auto">
          <a:xfrm>
            <a:off x="252413" y="260350"/>
            <a:ext cx="8685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500">
                <a:solidFill>
                  <a:srgbClr val="4E3B30"/>
                </a:solidFill>
                <a:effectLst/>
                <a:latin typeface="Franklin Gothic Medium" pitchFamily="34" charset="0"/>
              </a:rPr>
              <a:t>Наши</a:t>
            </a:r>
            <a:r>
              <a:rPr lang="en-US" sz="3600">
                <a:solidFill>
                  <a:srgbClr val="4E3B3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2500">
                <a:solidFill>
                  <a:srgbClr val="4E3B30"/>
                </a:solidFill>
                <a:effectLst/>
                <a:latin typeface="Franklin Gothic Medium" pitchFamily="34" charset="0"/>
              </a:rPr>
              <a:t>сертификаты</a:t>
            </a:r>
            <a:endParaRPr lang="ru-RU" sz="1800">
              <a:effectLst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186"/>
            <a:ext cx="2952750" cy="4248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133600"/>
            <a:ext cx="3024188" cy="4248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6084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133600"/>
            <a:ext cx="3097213" cy="4248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6085" name="Sha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88900"/>
            <a:ext cx="18748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Shape 1"/>
          <p:cNvSpPr txBox="1">
            <a:spLocks noChangeArrowheads="1"/>
          </p:cNvSpPr>
          <p:nvPr/>
        </p:nvSpPr>
        <p:spPr bwMode="auto">
          <a:xfrm>
            <a:off x="457200" y="260350"/>
            <a:ext cx="8686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2500">
                <a:solidFill>
                  <a:srgbClr val="4E3B30"/>
                </a:solidFill>
                <a:effectLst/>
                <a:latin typeface="Franklin Gothic Medium" pitchFamily="34" charset="0"/>
              </a:rPr>
              <a:t>Экология, охрана окружающей среды и промышленная безопасность</a:t>
            </a:r>
            <a:endParaRPr lang="ru-RU" sz="1800">
              <a:effectLst/>
            </a:endParaRPr>
          </a:p>
        </p:txBody>
      </p:sp>
      <p:sp>
        <p:nvSpPr>
          <p:cNvPr id="47106" name="TextShape 2"/>
          <p:cNvSpPr txBox="1">
            <a:spLocks noChangeArrowheads="1"/>
          </p:cNvSpPr>
          <p:nvPr/>
        </p:nvSpPr>
        <p:spPr bwMode="auto">
          <a:xfrm>
            <a:off x="251520" y="1600200"/>
            <a:ext cx="4171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своей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деятельности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 НТЦ ЛАРТА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придерживается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концепции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социально-этичного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маркетинга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как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следствие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выступает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поддержку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курса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экологических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инициатив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ставит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перед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собой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следующие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цели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в области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охраны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окружающей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среды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промышленной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безопасности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:</a:t>
            </a:r>
            <a:endParaRPr lang="ru-RU" sz="15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Сокращать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предотвращать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негативные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воздействия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на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окружающую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среду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от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производственной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иной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effectLst/>
                <a:latin typeface="Franklin Gothic Medium" pitchFamily="34" charset="0"/>
              </a:rPr>
              <a:t>деятельности</a:t>
            </a:r>
            <a:endParaRPr lang="ru-RU" sz="1500" dirty="0" smtClean="0">
              <a:solidFill>
                <a:srgbClr val="000000"/>
              </a:solidFill>
              <a:effectLst/>
              <a:latin typeface="Franklin Gothic Medium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dirty="0" err="1" smtClean="0">
                <a:solidFill>
                  <a:srgbClr val="000000"/>
                </a:solidFill>
                <a:effectLst/>
                <a:latin typeface="Franklin Gothic Medium" pitchFamily="34" charset="0"/>
              </a:rPr>
              <a:t>Соблюдать</a:t>
            </a:r>
            <a:r>
              <a:rPr lang="en-US" sz="1500" dirty="0" smtClean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требования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законодательства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РФ в области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охраны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окружающей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среды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промышленной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безопасности</a:t>
            </a:r>
            <a:endParaRPr lang="ru-RU" sz="15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Рационально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использовать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природные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ресурсы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энергию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постоянно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снижать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их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затраты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внедрять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безотходные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и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малоотходные</a:t>
            </a:r>
            <a:r>
              <a:rPr lang="en-US" sz="1500" dirty="0">
                <a:solidFill>
                  <a:srgbClr val="000000"/>
                </a:solidFill>
                <a:effectLst/>
                <a:latin typeface="Franklin Gothic Medium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ffectLst/>
                <a:latin typeface="Franklin Gothic Medium" pitchFamily="34" charset="0"/>
              </a:rPr>
              <a:t>технологии</a:t>
            </a:r>
            <a:endParaRPr lang="ru-RU" sz="1500" dirty="0">
              <a:effectLst/>
            </a:endParaRPr>
          </a:p>
        </p:txBody>
      </p:sp>
      <p:pic>
        <p:nvPicPr>
          <p:cNvPr id="47107" name="Содержимое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44640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3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55910"/>
              </p:ext>
            </p:extLst>
          </p:nvPr>
        </p:nvGraphicFramePr>
        <p:xfrm>
          <a:off x="360363" y="1196752"/>
          <a:ext cx="8532117" cy="4919003"/>
        </p:xfrm>
        <a:graphic>
          <a:graphicData uri="http://schemas.openxmlformats.org/drawingml/2006/table">
            <a:tbl>
              <a:tblPr/>
              <a:tblGrid>
                <a:gridCol w="2386012"/>
                <a:gridCol w="1830388"/>
                <a:gridCol w="1641475"/>
                <a:gridCol w="1028700"/>
                <a:gridCol w="1645542"/>
              </a:tblGrid>
              <a:tr h="400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Заказчик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Наименование объекта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Поставленная продукция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Год поставки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Примечание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Сибнефтемаш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Тюмень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Газовые сепараторы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С-2,С-3, С-5 для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Новопортовского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НГКМ  ПАО «Газпром»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 коалесцеры   ЭФВП-Г  1-8 мкм и ЭФВП-Г 10 мкм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1000 шт.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«НМЗ-Компрессорное оборудование»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Екатеринбург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природного газа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ЭФВП-Г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4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«НЕФТЕМАШ»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Сызрань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природного газа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  ЭФВП-Г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10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2015,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«Инженерный центр газового оборудования»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Екатеринбург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ЭФВП-Г 3 мкм и ЭФВП-Г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2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«Завод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Газпроммаш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Саратов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коалесцеры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природного газа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коалесцеры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 0,3 мкм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2015,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8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Мосстройтрансгаз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Москва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природного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газа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 поставка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150 шт.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«ГАЗСТРОЙДЕТАЛЬ»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Тула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сепараторы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 большого диаметра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(225 и 450 мм) ЭФВП-Г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25 и 50  мкм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2014,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 поставка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9218" name="TextShape 2"/>
          <p:cNvSpPr txBox="1">
            <a:spLocks noChangeArrowheads="1"/>
          </p:cNvSpPr>
          <p:nvPr/>
        </p:nvSpPr>
        <p:spPr bwMode="auto">
          <a:xfrm>
            <a:off x="360363" y="-31750"/>
            <a:ext cx="862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SzTx/>
              <a:buFontTx/>
              <a:buNone/>
            </a:pPr>
            <a:endParaRPr lang="ru-RU" sz="1400" b="1" dirty="0" smtClean="0">
              <a:effectLst/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SzTx/>
              <a:buFontTx/>
              <a:buNone/>
            </a:pPr>
            <a:r>
              <a:rPr lang="en-US" sz="1800" b="1" dirty="0" err="1" smtClean="0">
                <a:effectLst/>
                <a:latin typeface="Times New Roman" pitchFamily="18" charset="0"/>
              </a:rPr>
              <a:t>Референц-лист</a:t>
            </a:r>
            <a:r>
              <a:rPr lang="en-US" sz="1800" b="1" dirty="0">
                <a:effectLst/>
                <a:latin typeface="Times New Roman" pitchFamily="18" charset="0"/>
              </a:rPr>
              <a:t>
</a:t>
            </a:r>
            <a:r>
              <a:rPr lang="en-US" sz="1800" b="1" dirty="0" smtClean="0"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800" b="1" dirty="0" err="1">
                <a:effectLst/>
                <a:latin typeface="Times New Roman" pitchFamily="18" charset="0"/>
                <a:cs typeface="Times New Roman" pitchFamily="18" charset="0"/>
              </a:rPr>
              <a:t>поставке</a:t>
            </a:r>
            <a:r>
              <a:rPr lang="en-US" sz="18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/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en-US" sz="18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/>
                <a:latin typeface="Times New Roman" pitchFamily="18" charset="0"/>
                <a:cs typeface="Times New Roman" pitchFamily="18" charset="0"/>
              </a:rPr>
              <a:t>фильтрующих</a:t>
            </a:r>
            <a:r>
              <a:rPr lang="en-US" sz="18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effectLst/>
                <a:latin typeface="Times New Roman" pitchFamily="18" charset="0"/>
                <a:cs typeface="Times New Roman" pitchFamily="18" charset="0"/>
              </a:rPr>
              <a:t>волокнисто-пористых</a:t>
            </a:r>
            <a:r>
              <a:rPr lang="en-US" sz="1800" b="1" dirty="0">
                <a:effectLst/>
                <a:latin typeface="Times New Roman" pitchFamily="18" charset="0"/>
                <a:cs typeface="Times New Roman" pitchFamily="18" charset="0"/>
              </a:rPr>
              <a:t> ЭФВП</a:t>
            </a:r>
            <a:r>
              <a:rPr lang="en-US" sz="1800" b="1" dirty="0">
                <a:effectLst/>
                <a:latin typeface="Times New Roman" pitchFamily="18" charset="0"/>
              </a:rPr>
              <a:t> 
ТУ </a:t>
            </a:r>
            <a:r>
              <a:rPr lang="en-US" sz="1800" b="1" dirty="0">
                <a:effectLst/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1800" b="1" dirty="0">
                <a:effectLst/>
                <a:latin typeface="Times New Roman" pitchFamily="18" charset="0"/>
              </a:rPr>
              <a:t> </a:t>
            </a:r>
            <a:r>
              <a:rPr lang="en-US" sz="1800" b="1" dirty="0" smtClean="0">
                <a:effectLst/>
                <a:latin typeface="Times New Roman" pitchFamily="18" charset="0"/>
              </a:rPr>
              <a:t>691395874.001-2012,</a:t>
            </a:r>
            <a:r>
              <a:rPr lang="ru-RU" sz="1800" b="1" dirty="0" smtClean="0">
                <a:effectLst/>
                <a:latin typeface="Times New Roman" pitchFamily="18" charset="0"/>
              </a:rPr>
              <a:t> </a:t>
            </a:r>
            <a:r>
              <a:rPr lang="en-US" sz="1800" b="1" dirty="0" err="1" smtClean="0">
                <a:effectLst/>
                <a:latin typeface="Times New Roman" pitchFamily="18" charset="0"/>
              </a:rPr>
              <a:t>производства</a:t>
            </a:r>
            <a:r>
              <a:rPr lang="en-US" sz="1800" b="1" dirty="0" smtClean="0">
                <a:effectLst/>
                <a:latin typeface="Times New Roman" pitchFamily="18" charset="0"/>
              </a:rPr>
              <a:t> </a:t>
            </a:r>
            <a:r>
              <a:rPr lang="en-US" sz="1800" b="1" dirty="0">
                <a:effectLst/>
                <a:latin typeface="Times New Roman" pitchFamily="18" charset="0"/>
              </a:rPr>
              <a:t>ГК </a:t>
            </a:r>
            <a:r>
              <a:rPr lang="en-US" sz="1800" b="1" dirty="0" smtClean="0">
                <a:effectLst/>
                <a:latin typeface="Times New Roman" pitchFamily="18" charset="0"/>
              </a:rPr>
              <a:t>«ЛАРТА</a:t>
            </a:r>
            <a:r>
              <a:rPr lang="en-US" sz="1800" b="1" dirty="0">
                <a:effectLst/>
                <a:latin typeface="Times New Roman" pitchFamily="18" charset="0"/>
              </a:rPr>
              <a:t>»</a:t>
            </a:r>
            <a:endParaRPr lang="ru-RU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3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10314"/>
              </p:ext>
            </p:extLst>
          </p:nvPr>
        </p:nvGraphicFramePr>
        <p:xfrm>
          <a:off x="179388" y="188913"/>
          <a:ext cx="8713787" cy="5962018"/>
        </p:xfrm>
        <a:graphic>
          <a:graphicData uri="http://schemas.openxmlformats.org/drawingml/2006/table">
            <a:tbl>
              <a:tblPr/>
              <a:tblGrid>
                <a:gridCol w="2085975"/>
                <a:gridCol w="1954212"/>
                <a:gridCol w="1752600"/>
                <a:gridCol w="1096963"/>
                <a:gridCol w="18240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НПО «Вертекс»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Краснодар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 очистки природного газа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3, 5, 10 мкм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2013, 2014,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«ИНСТАГАЗ»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Пермь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очистки природного газа  высокотемпературные (до +140ºС)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ЭФВП-Г 5мкм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"ГМС Нефтемаш",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Тюмень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Сепараторы природного газа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коалесцеры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5мкм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2013,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 Фильтроэлементы разработаны под новые корпуса фильтров-сепараторов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ОАО «Михайловский  ГОК»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г.Железногорск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газа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ЭФВП-Г   20 мкм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поставка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Толеби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Сауда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Казахстан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сепараторы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природного газа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маслосепараторы   ЭФВП-Г 0,3 мкм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4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ПГ «Генерация»,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"НПО КБ Кочубея"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Екатеринбург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 сепараторы, фильтры коалесцеры  природного газа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пылеуловители коалесцеры и сорбционные ЭФВП-Г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2014,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 Фильтроэлементы разработаны под новые корпуса фильтров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«НПО ДЕКАКНТЕР»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Домодедово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Фильтры очистки очистки турбинных и трансформаторных масел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 ЭФВП ЭФВП-Ж  5 мкм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ООО «ЛИДКОР»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Россия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DejaVu Sans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Екатеринбург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Установки очистки воздуха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Фильтрующие элементы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ЭФВП-В  0,2 мкм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ejaVu Sans" pitchFamily="34" charset="0"/>
                        </a:rPr>
                        <a:t>Серийная поставка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1586</Words>
  <Application>Microsoft Office PowerPoint</Application>
  <PresentationFormat>Экран (4:3)</PresentationFormat>
  <Paragraphs>300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Петров Сергей Николаевич</cp:lastModifiedBy>
  <cp:revision>5</cp:revision>
  <dcterms:modified xsi:type="dcterms:W3CDTF">2016-05-30T11:10:45Z</dcterms:modified>
</cp:coreProperties>
</file>