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solidFill>
          <a:srgbClr val="9BADC4"/>
        </a:solidFill>
        <a:ln w="9360">
          <a:solidFill>
            <a:srgbClr val="9BADC4"/>
          </a:solidFill>
          <a:round/>
        </a:ln>
      </c:spPr>
    </c:sideWall>
    <c:backWall>
      <c:thickness val="0"/>
      <c:spPr>
        <a:solidFill>
          <a:srgbClr val="9BADC4"/>
        </a:solidFill>
        <a:ln w="9360">
          <a:solidFill>
            <a:srgbClr val="9BADC4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7.1068702290076294E-2"/>
          <c:y val="4.0945429266597201E-2"/>
          <c:w val="0.91648854961832105"/>
          <c:h val="0.792631213069168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групповые</c:v>
                </c:pt>
              </c:strCache>
            </c:strRef>
          </c:tx>
          <c:spPr>
            <a:solidFill>
              <a:srgbClr val="7030A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42</c:v>
                </c:pt>
                <c:pt idx="1">
                  <c:v>69</c:v>
                </c:pt>
                <c:pt idx="2">
                  <c:v>36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тяжелые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161</c:v>
                </c:pt>
                <c:pt idx="1">
                  <c:v>186</c:v>
                </c:pt>
                <c:pt idx="2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863656"/>
        <c:axId val="223507328"/>
        <c:axId val="0"/>
      </c:bar3DChart>
      <c:catAx>
        <c:axId val="218863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223507328"/>
        <c:crosses val="autoZero"/>
        <c:auto val="1"/>
        <c:lblAlgn val="ctr"/>
        <c:lblOffset val="100"/>
        <c:noMultiLvlLbl val="0"/>
      </c:catAx>
      <c:valAx>
        <c:axId val="22350732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218863656"/>
        <c:crosses val="autoZero"/>
        <c:crossBetween val="between"/>
      </c:valAx>
    </c:plotArea>
    <c:legend>
      <c:legendPos val="b"/>
      <c:layout/>
      <c:overlay val="0"/>
      <c:spPr>
        <a:noFill/>
        <a:ln w="0">
          <a:noFill/>
        </a:ln>
      </c:spPr>
      <c:txPr>
        <a:bodyPr/>
        <a:lstStyle/>
        <a:p>
          <a:pPr>
            <a:defRPr sz="1197" b="1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noFill/>
        <a:ln w="9360">
          <a:noFill/>
        </a:ln>
      </c:spPr>
    </c:sideWall>
    <c:backWall>
      <c:thickness val="0"/>
      <c:spPr>
        <a:noFill/>
        <a:ln w="936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076B4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2400" b="0" strike="noStrike" spc="-1">
                      <a:solidFill>
                        <a:srgbClr val="000000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C5252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000000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2000" b="0" strike="noStrike" spc="-1">
                      <a:solidFill>
                        <a:srgbClr val="000000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000" b="0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11 мес. 2023</c:v>
                </c:pt>
              </c:strCache>
            </c:strRef>
          </c:tx>
          <c:spPr>
            <a:solidFill>
              <a:srgbClr val="E68422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566040"/>
        <c:axId val="220566432"/>
        <c:axId val="0"/>
      </c:bar3DChart>
      <c:catAx>
        <c:axId val="220566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220566432"/>
        <c:crosses val="autoZero"/>
        <c:auto val="1"/>
        <c:lblAlgn val="ctr"/>
        <c:lblOffset val="100"/>
        <c:noMultiLvlLbl val="0"/>
      </c:catAx>
      <c:valAx>
        <c:axId val="22056643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220566040"/>
        <c:crosses val="autoZero"/>
        <c:crossBetween val="between"/>
      </c:valAx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6076B4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2491</c:v>
                </c:pt>
                <c:pt idx="1">
                  <c:v>765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документарные</c:v>
                </c:pt>
              </c:strCache>
            </c:strRef>
          </c:tx>
          <c:spPr>
            <a:solidFill>
              <a:srgbClr val="9C5252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2267</c:v>
                </c:pt>
                <c:pt idx="1">
                  <c:v>719</c:v>
                </c:pt>
                <c:pt idx="2">
                  <c:v>32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выездные</c:v>
                </c:pt>
              </c:strCache>
            </c:strRef>
          </c:tx>
          <c:spPr>
            <a:solidFill>
              <a:srgbClr val="E68422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1" strike="noStrike" spc="-1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224</c:v>
                </c:pt>
                <c:pt idx="1">
                  <c:v>40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404744"/>
        <c:axId val="221405136"/>
      </c:barChart>
      <c:catAx>
        <c:axId val="221404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800" b="1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221405136"/>
        <c:crosses val="autoZero"/>
        <c:auto val="1"/>
        <c:lblAlgn val="ctr"/>
        <c:lblOffset val="100"/>
        <c:noMultiLvlLbl val="0"/>
      </c:catAx>
      <c:valAx>
        <c:axId val="22140513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22140474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1"/>
      <c:rotY val="25"/>
      <c:rAngAx val="1"/>
    </c:view3D>
    <c:floor>
      <c:thickness val="0"/>
      <c:spPr>
        <a:solidFill>
          <a:srgbClr val="CCCCCC"/>
        </a:solidFill>
        <a:ln w="0">
          <a:noFill/>
        </a:ln>
      </c:spPr>
    </c:floor>
    <c:sideWall>
      <c:thickness val="0"/>
      <c:spPr>
        <a:noFill/>
        <a:ln w="0">
          <a:solidFill>
            <a:srgbClr val="B3B3B3"/>
          </a:solidFill>
        </a:ln>
      </c:spPr>
    </c:sideWall>
    <c:backWall>
      <c:thickness val="0"/>
      <c:spPr>
        <a:noFill/>
        <a:ln w="0">
          <a:solidFill>
            <a:srgbClr val="B3B3B3"/>
          </a:solidFill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групповые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rgbClr val="3465A4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тяжелые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21405920"/>
        <c:axId val="221406312"/>
        <c:axId val="0"/>
      </c:bar3DChart>
      <c:catAx>
        <c:axId val="22140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XO Oriel"/>
                <a:ea typeface="DejaVu Sans"/>
              </a:defRPr>
            </a:pPr>
            <a:endParaRPr lang="ru-RU"/>
          </a:p>
        </c:txPr>
        <c:crossAx val="221406312"/>
        <c:crosses val="autoZero"/>
        <c:auto val="1"/>
        <c:lblAlgn val="ctr"/>
        <c:lblOffset val="100"/>
        <c:noMultiLvlLbl val="0"/>
      </c:catAx>
      <c:valAx>
        <c:axId val="221406312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XO Oriel"/>
                <a:ea typeface="DejaVu Sans"/>
              </a:defRPr>
            </a:pPr>
            <a:endParaRPr lang="ru-RU"/>
          </a:p>
        </c:txPr>
        <c:crossAx val="22140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90098139739295"/>
          <c:y val="0.38263999999999998"/>
          <c:w val="0.19833015966017301"/>
          <c:h val="0.2729599999999999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XO Orie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1"/>
      <c:rotY val="25"/>
      <c:rAngAx val="1"/>
    </c:view3D>
    <c:floor>
      <c:thickness val="0"/>
      <c:spPr>
        <a:solidFill>
          <a:srgbClr val="CCCCCC"/>
        </a:solidFill>
        <a:ln w="0">
          <a:noFill/>
        </a:ln>
      </c:spPr>
    </c:floor>
    <c:sideWall>
      <c:thickness val="0"/>
      <c:spPr>
        <a:noFill/>
        <a:ln w="0">
          <a:solidFill>
            <a:srgbClr val="B3B3B3"/>
          </a:solidFill>
        </a:ln>
      </c:spPr>
    </c:sideWall>
    <c:backWall>
      <c:thickness val="0"/>
      <c:spPr>
        <a:noFill/>
        <a:ln w="0">
          <a:solidFill>
            <a:srgbClr val="B3B3B3"/>
          </a:solidFill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групповые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тяжелые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11 мес. 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21407096"/>
        <c:axId val="221407488"/>
        <c:axId val="0"/>
      </c:bar3DChart>
      <c:catAx>
        <c:axId val="22140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XO Oriel"/>
                <a:ea typeface="DejaVu Sans"/>
              </a:defRPr>
            </a:pPr>
            <a:endParaRPr lang="ru-RU"/>
          </a:p>
        </c:txPr>
        <c:crossAx val="221407488"/>
        <c:crosses val="autoZero"/>
        <c:auto val="1"/>
        <c:lblAlgn val="ctr"/>
        <c:lblOffset val="100"/>
        <c:noMultiLvlLbl val="0"/>
      </c:catAx>
      <c:valAx>
        <c:axId val="221407488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XO Oriel"/>
                <a:ea typeface="DejaVu Sans"/>
              </a:defRPr>
            </a:pPr>
            <a:endParaRPr lang="ru-RU"/>
          </a:p>
        </c:txPr>
        <c:crossAx val="221407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72807635140395"/>
          <c:y val="0.38907408667256299"/>
          <c:w val="0.211843855120081"/>
          <c:h val="0.3150554459487039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XO Orie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215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16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17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F43A66C-0D0A-4E4F-993A-FFEF019504AE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659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B3018BF-FD48-4A40-9F95-C40CEA19DCF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76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8A8D303-4210-42F7-BDC3-04D6D59DBCE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3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C2B5C8D-E73B-4C52-AF40-E68B6EDBE329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7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4A1F6FB-1503-4EBA-850A-BDEB40331194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650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1819808-A2FA-4FB3-A086-D7C9A7D18D8D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51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5E52EA-970C-48A7-AD34-A8560F302C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07451E-94C1-4D2C-944A-B915C147394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6261C2-C605-4315-B8B3-B92EA81421D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FF5DA8-4577-42E9-B3A7-088412A0949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C50903-B002-4D06-AF0C-EB42C5C4C2F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A742F68-911C-4E2A-9547-C7BF6E7E61A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0092990-D989-4404-BBEA-9670AEB17B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4EBB5DD-C494-4EBD-85B8-1C4198DF44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99FCCD-658E-41D4-92C4-26F73F8C1A9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214920" y="-299520"/>
            <a:ext cx="6695280" cy="86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D8EB55-2BE0-43BD-AF1D-EE375995B12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712F02-6210-456D-9582-0C53BC3572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AD0AD2-5148-4029-9AEC-3FB3EB42D3A1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CECC07-6718-4A5E-AFE5-7AFDC704184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7775A5-62FC-40BD-B6A3-2A9B235F5D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DB2FB16-894F-4CE8-B581-A9C7109BD80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BBEE0AB-5AC7-4589-90F1-D5079267A93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815EC1-637A-41D4-92B8-9B25BB27755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5DFE285-22C1-49F3-9327-AA2D206F501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97F413A-0635-4187-82F7-732E23DDB8D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0880FFE-E9E5-492A-B144-1558198CFF1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6B58078-6F89-4914-AB03-571152257E3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121CC3B-70C2-4D68-BB1A-7C14BE05F18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3D5DFF-5AFB-4C1D-8759-AC7078E483C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214920" y="-299520"/>
            <a:ext cx="6695280" cy="86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F1528AF-A866-4181-81CD-165601ED855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392F85-DAA9-49D4-8284-714A7932A5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914131E-AB06-49E2-98C3-CD160C58F2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9ADBA38-5191-4CDF-8A8B-5D0D81DE5D9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5B2C274-5AB5-44E0-8F1B-35EABF9F3C4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712935F-CE4B-4518-81E6-F96345F4983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414E532-C04A-4257-A1D3-DC55490CEC4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F8A3E45-D7F7-445F-AA57-921B8DF0D14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9EDA702-D909-47B0-A539-9A0B2AB32F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9EF7DD7-69F1-4B8E-A325-EA7973997B4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74CCAB-6A3B-4675-AC0D-B53E7841FFF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BA1E0A4-0E82-4C49-886A-9734C1E6FD6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90424E9-C400-45B8-8725-0F2652852E9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214920" y="-299520"/>
            <a:ext cx="6695280" cy="86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0AD5E17-CD37-46EF-98ED-D54C30958C1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F36DCD-2D99-498A-AB6E-D3606BF9A9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5AD1E6D-6834-435F-BDD1-EE0528A002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CB40B96-DED6-47A4-BD1F-0C47A4D9FF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B5C1286-D50F-4443-A416-457B57CE744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745D955-2068-43E6-A47A-2E5977F7ACA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9CC52DF-243B-4A94-9DE3-82EBB3E2FAB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E701B3F-E946-402D-8E48-D17173BF903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889D2F-F405-47E7-9080-7BEC139BB6F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5751FB8-C02C-466D-B935-3B474F119D9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F26F383-2307-486B-9093-E9E88F517B9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40CFDAA-78A5-4DD2-B41E-857727E082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DFFD8AE-3A1B-47D8-93A9-E777DA51D1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214920" y="-299520"/>
            <a:ext cx="6695280" cy="86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9F50894-DD39-4CDA-8DF7-1ED44DCBEC0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F868E9E-0930-448D-A214-0F62CE6DA9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9B6F096-7E63-4365-AE15-D0DBF46E9AA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094320F-C41F-4236-A747-BF5655D275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DA2777F-5A53-4FC9-BE87-15E1359269B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E758F15-5557-4B49-A9EF-41DF79DE144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14920" y="-299520"/>
            <a:ext cx="6695280" cy="869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10122FD-3FF5-4CC6-8371-00A01803932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5A62FEA-3615-48BA-93FE-1417E9D4A9A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866DB43-348E-4815-8F11-544FF47C84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DB28D2-958D-47A1-B4B5-7A9ADD76195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CA03D2-E9C3-4E13-88AB-3EAD6B5D8D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-1620720" y="45720"/>
            <a:ext cx="756360" cy="7563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accent2">
                    <a:lumMod val="75000"/>
                  </a:schemeClr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00516D-78B3-43DA-9F40-58E313D39D57}" type="slidenum">
              <a:rPr lang="ru-RU" sz="1200" b="0" strike="noStrike" spc="-1">
                <a:solidFill>
                  <a:schemeClr val="accent2">
                    <a:lumMod val="75000"/>
                  </a:schemeClr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-1620720" y="45720"/>
            <a:ext cx="756360" cy="756360"/>
          </a:xfrm>
          <a:prstGeom prst="rect">
            <a:avLst/>
          </a:prstGeom>
          <a:ln w="0">
            <a:noFill/>
          </a:ln>
        </p:spPr>
      </p:pic>
      <p:sp>
        <p:nvSpPr>
          <p:cNvPr id="43" name="Дата 3"/>
          <p:cNvSpPr/>
          <p:nvPr/>
        </p:nvSpPr>
        <p:spPr>
          <a:xfrm>
            <a:off x="609480" y="650880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234271"/>
                </a:solidFill>
                <a:latin typeface="Calibri"/>
                <a:ea typeface="DejaVu Sans"/>
              </a:rPr>
              <a:t>08.11.2023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4" name="Номер слайда 5"/>
          <p:cNvSpPr/>
          <p:nvPr/>
        </p:nvSpPr>
        <p:spPr>
          <a:xfrm>
            <a:off x="6705720" y="6508800"/>
            <a:ext cx="213228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1BCA26F-10F4-4448-B584-1EFC6A4127EE}" type="slidenum">
              <a:rPr lang="ru-RU" sz="1200" b="0" strike="noStrike" spc="-1">
                <a:solidFill>
                  <a:srgbClr val="234271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1A3155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2DDEC72-EE11-4540-9A8A-48E4A5834D20}" type="slidenum">
              <a:rPr lang="ru-RU" sz="1200" b="0" strike="noStrike" spc="-1">
                <a:solidFill>
                  <a:srgbClr val="1A3155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6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-1620720" y="45720"/>
            <a:ext cx="756360" cy="75636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ftr" idx="7"/>
          </p:nvPr>
        </p:nvSpPr>
        <p:spPr>
          <a:xfrm>
            <a:off x="4154040" y="6356520"/>
            <a:ext cx="16480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ldNum" idx="8"/>
          </p:nvPr>
        </p:nvSpPr>
        <p:spPr>
          <a:xfrm>
            <a:off x="7471440" y="6356520"/>
            <a:ext cx="12139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1A3155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D153440-4ED6-4073-BD4F-25ABBD2A4B29}" type="slidenum">
              <a:rPr lang="ru-RU" sz="1200" b="0" strike="noStrike" spc="-1">
                <a:solidFill>
                  <a:srgbClr val="1A3155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9"/>
          </p:nvPr>
        </p:nvSpPr>
        <p:spPr>
          <a:xfrm>
            <a:off x="1375200" y="6410880"/>
            <a:ext cx="12139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6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-1620720" y="45720"/>
            <a:ext cx="756360" cy="75636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1A3155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2D3794F-D153-4973-90A4-49A10795E6FB}" type="slidenum">
              <a:rPr lang="ru-RU" sz="1200" b="0" strike="noStrike" spc="-1">
                <a:solidFill>
                  <a:srgbClr val="1A3155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6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-1620720" y="45720"/>
            <a:ext cx="756360" cy="75636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14920" y="-299520"/>
            <a:ext cx="6695280" cy="187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2" name="PlaceHolder 2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1A3155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17A2314-D974-4911-A44C-EAFC42882ECB}" type="slidenum">
              <a:rPr lang="ru-RU" sz="1200" b="0" strike="noStrike" spc="-1">
                <a:solidFill>
                  <a:srgbClr val="1A3155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720" y="0"/>
            <a:ext cx="6730200" cy="2131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 состоянии охраны труда и травматизма в Свердловской области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оугольник 2"/>
          <p:cNvSpPr/>
          <p:nvPr/>
        </p:nvSpPr>
        <p:spPr>
          <a:xfrm>
            <a:off x="0" y="2141640"/>
            <a:ext cx="3778560" cy="10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Заместитель руководителя Государственной инспекции труда в Свердловской области Новокрещенов Н.А.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07640" y="0"/>
            <a:ext cx="6407280" cy="133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Количество плановых КНМ на предприятиях Свердловской области в период с 2021 г. по декабрь 2023 г.: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8" name="Объект 6"/>
          <p:cNvGraphicFramePr/>
          <p:nvPr/>
        </p:nvGraphicFramePr>
        <p:xfrm>
          <a:off x="179280" y="1484280"/>
          <a:ext cx="655164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07640" y="260640"/>
            <a:ext cx="6489000" cy="86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Количество внеплановых КНМ на предприятиях Свердловской области  в период с 2021 г. по декабрь 2023 г.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0" name="Объект 8"/>
          <p:cNvGraphicFramePr/>
          <p:nvPr/>
        </p:nvGraphicFramePr>
        <p:xfrm>
          <a:off x="179280" y="1484280"/>
          <a:ext cx="655164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roup 2"/>
          <p:cNvGraphicFramePr/>
          <p:nvPr/>
        </p:nvGraphicFramePr>
        <p:xfrm>
          <a:off x="180000" y="1485000"/>
          <a:ext cx="8709840" cy="5111640"/>
        </p:xfrm>
        <a:graphic>
          <a:graphicData uri="http://schemas.openxmlformats.org/drawingml/2006/table">
            <a:tbl>
              <a:tblPr/>
              <a:tblGrid>
                <a:gridCol w="1510560"/>
                <a:gridCol w="719280"/>
                <a:gridCol w="592560"/>
                <a:gridCol w="636480"/>
                <a:gridCol w="640800"/>
                <a:gridCol w="647280"/>
                <a:gridCol w="647280"/>
                <a:gridCol w="610560"/>
                <a:gridCol w="684000"/>
                <a:gridCol w="647280"/>
                <a:gridCol w="719280"/>
                <a:gridCol w="654840"/>
              </a:tblGrid>
              <a:tr h="64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По вопросам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2013 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2014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2015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2016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2017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2018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2019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2020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2021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809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Обучение по ОТ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948/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 10 %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1629/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20 %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1151/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18 %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1040/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19%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1098/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20,4%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1065/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27,9%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1172/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23,5%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288/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324/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15,3%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66/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7,4%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13/19,4%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809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Обеспечения работников СИЗ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944 /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10 %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1102/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828/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538/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841/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15,6%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603/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888/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17,8%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241/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16,5%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357/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63/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7%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11/16,4%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045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Проведение СОУТ (аттестация) рабочих мест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589 /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6,3 %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726/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9 %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526/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3,7%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183/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3,4%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157/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307/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6,2%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104/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7,1%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229/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</a:tr>
              <a:tr h="99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Порядок расследование н/с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523 /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5,6%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947/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697/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238/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4,4%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424/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173/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4,5%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283/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5,7%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31/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2,1%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33/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1,5%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0,5%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</a:tr>
              <a:tr h="809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Проведения медицинских осмотров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199 /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476/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427/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361/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6,7%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597/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602/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724/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14,5%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332/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22,8%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369/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17,4%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46/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5,2%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12/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17,9%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42" name="PlaceHolder 3"/>
          <p:cNvSpPr/>
          <p:nvPr/>
        </p:nvSpPr>
        <p:spPr>
          <a:xfrm>
            <a:off x="432720" y="290160"/>
            <a:ext cx="7486200" cy="788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62626"/>
                </a:solidFill>
                <a:latin typeface="Times New Roman"/>
                <a:ea typeface="DejaVu Sans"/>
              </a:rPr>
              <a:t>Выявлено нарушений по охране труда</a:t>
            </a:r>
            <a:endParaRPr lang="ru-RU" sz="40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07640" y="260640"/>
            <a:ext cx="6407280" cy="163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Административное производство </a:t>
            </a:r>
            <a:r>
              <a:rPr sz="2600"/>
              <a:t/>
            </a:r>
            <a:br>
              <a:rPr sz="2600"/>
            </a:b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2021-2023 г.г. по результатам КНМ и расследований.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4" name="Group 40"/>
          <p:cNvGraphicFramePr/>
          <p:nvPr/>
        </p:nvGraphicFramePr>
        <p:xfrm>
          <a:off x="107640" y="1772640"/>
          <a:ext cx="8933040" cy="4867560"/>
        </p:xfrm>
        <a:graphic>
          <a:graphicData uri="http://schemas.openxmlformats.org/drawingml/2006/table">
            <a:tbl>
              <a:tblPr/>
              <a:tblGrid>
                <a:gridCol w="3600360"/>
                <a:gridCol w="2088000"/>
                <a:gridCol w="1656000"/>
                <a:gridCol w="1589040"/>
              </a:tblGrid>
              <a:tr h="947880">
                <a:tc rowSpan="2"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rgbClr val="000000"/>
                        </a:solidFill>
                        <a:latin typeface="Times New Roman"/>
                        <a:ea typeface="DejaVu Sans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solidFill>
                      <a:srgbClr val="E4E9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Количество постановлений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solidFill>
                      <a:srgbClr val="E4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5348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solidFill>
                      <a:srgbClr val="E4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solidFill>
                      <a:srgbClr val="E4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 мес. 2023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solidFill>
                      <a:srgbClr val="E4E9EF"/>
                    </a:solidFill>
                  </a:tcPr>
                </a:tc>
              </a:tr>
              <a:tr h="204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Общее количество вынесенных постановлений о назначении административного наказания в виде штрафа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660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892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705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12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Общая сумма наложенных административных штрафов,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21.109.400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17.024.000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40.256.500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0" y="45720"/>
            <a:ext cx="6478920" cy="11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Количество несчастных случаев в жилищно-коммунальном хозяйстве Свердловской области за 2021, 2022 </a:t>
            </a: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 11 мес. 2023г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140000" y="720000"/>
            <a:ext cx="3598920" cy="593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000"/>
          </a:bodyPr>
          <a:lstStyle/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2021 год: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– 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не связанные с производством - 1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2022 год: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–0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11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мес. 2023 года: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 связанные с производством: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14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- 3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7" name="Диаграмма 244"/>
          <p:cNvGraphicFramePr/>
          <p:nvPr/>
        </p:nvGraphicFramePr>
        <p:xfrm>
          <a:off x="180000" y="1440000"/>
          <a:ext cx="4679640" cy="485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0" y="45720"/>
            <a:ext cx="6478920" cy="11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1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Количество несчастных случаев в энергетике на производстве Свердловской области за 2021, 2022 </a:t>
            </a: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 11 мес. 2023г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608000" y="720000"/>
            <a:ext cx="3130920" cy="57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000" lnSpcReduction="10000"/>
          </a:bodyPr>
          <a:lstStyle/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2021 год: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4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- 2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2022 год: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4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- 2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11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мес. 2023 года: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 связанные с производством: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392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- 3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0" name="Диаграмма 247"/>
          <p:cNvGraphicFramePr/>
          <p:nvPr/>
        </p:nvGraphicFramePr>
        <p:xfrm>
          <a:off x="305640" y="1325160"/>
          <a:ext cx="4601160" cy="529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251640" y="44640"/>
            <a:ext cx="6983280" cy="14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МИНИСТЕРСТВО ЗДРАВООХРАНЕНИЯ СВЕРДЛОВСКОЙ ОБЛАСТИ ПРИКАЗ от 10 августа 2023 г. N 1858-п О ВНЕСЕНИИ ИЗМЕНЕНИЙ В ПРИКАЗ МИНИСТЕРСТВА ЗДРАВООХРАНЕНИЯ СВЕРДЛОВСКОЙ ОБЛАСТИ ОТ 01.09.2022 N 1988-П "О ДЕЯТЕЛЬНОСТИ ВРАЧЕБНЫХ КОМИССИЙ ДЛЯ ПРОВЕДЕНИЯ ОБЯЗАТЕЛЬНОГО ПСИХИАТРИЧЕСКОГО ОСВИДЕТЕЛЬСТВОВАНИЯ РАБОТНИКОВ, ОСУЩЕСТВЛЯЮЩИХ ОТДЕЛЬНЫЕ ВИДЫ ДЕЯТЕЛЬНОСТИ, А ТАКЖЕ ГРАЖДАН, ОСУЩЕСТВЛЯЮЩИХ ОТДЕЛЬНЫЕ ВИДЫ ДЕЯТЕЛЬНОСТИ, НЕ ЯВЛЯЮЩИЕСЯ ПРОФЕССИОНАЛЬНЫМИ"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0" y="1917000"/>
            <a:ext cx="7666920" cy="48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 lnSpcReduction="10000"/>
          </a:bodyPr>
          <a:lstStyle/>
          <a:p>
            <a:pPr marL="33264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3264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Внесены изменения в приложение 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 3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Приказа Министерства здравоохранения Свердловской области от 1 сентября 2022 г. N 1988-п «ПЕРЕЧЕНЬ МЕДИЦИНСКИХ ОРГАНИЗАЦИЙ, УПОЛНОМОЧЕННЫХ ДЛЯ СОЗДАНИЯ ВРАЧЕБНЫХ КОМИССИЙ ДЛЯ ПРОВЕДЕНИЯ ОБЯЗАТЕЛЬНОГО ПСИХИАТРИЧЕСКОГО ОСВИДЕТЕЛЬСТВОВАНИЯ РАБОТНИКОВ, А ТАКЖЕ ГРАЖДАН, ОСУЩЕСТВЛЯЮЩИХ ОТДЕЛЬНЫЕ ВИДЫ ДЕЯТЕЛЬНОСТИ, НЕ ЯВЛЯЮЩИЕСЯ ПРОФЕССИОНАЛЬНЫМИ», а именно помимо Государственных медицинских организаций теперь проводить обязательные психиатрические освидетельствования работников могут и частные медицинские организации.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3264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0" y="332640"/>
            <a:ext cx="7415280" cy="194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Перечень индикаторов риска нарушения обязательных требований при осуществлении федерального государственного контроля (надзора) за соблюдением трудового законодательства и иных нормативных правовых актов, содержащих нормы трудового права, утв. приказом Министерства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труда и социальной защиты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Российской Федерации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 30 ноября 2021 года N 838н</a:t>
            </a:r>
            <a:r>
              <a:rPr sz="1800"/>
              <a:t/>
            </a:r>
            <a:br>
              <a:rPr sz="1800"/>
            </a:b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79640" y="1700640"/>
            <a:ext cx="6839280" cy="488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10000"/>
          </a:bodyPr>
          <a:lstStyle/>
          <a:p>
            <a:pPr marL="2286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а) принятие судом заявления о признании банкротом работодателя, среднесписочная численность работников которого равняется или превышает 50 работников, в том числе работающих по совместительству;</a:t>
            </a: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б) проведение два и более раза в течение шести месяцев одним лицом и (или) одним средством измерения, имеющим идентификационные признаки, измерений в целях специальной оценки условий труда у контролируемого лица и иного лица, находящегося в другом субъекте Российской Федерации, в течение суток (за исключением случаев проведения специальной оценки условий труда на территории субъектов Российской Федерации, имеющих общую административную границу);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79640" y="188640"/>
            <a:ext cx="6407280" cy="230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Приказ Министерства труда и социальной защиты Российской Федерации от 27.03.2023 № 215н</a:t>
            </a: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"О внесении изменений в приказ Министерства труда и социальной защиты Российской Федерации от 30 ноября 2021 г. № 838н "Об утверждении перечня индикаторов риска нарушения обязательных требований при осуществлении федерального государственного контроля (надзора) за соблюдением трудового законодательства и иных нормативных правовых актов, содержащих нормы трудового права"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79640" y="2781000"/>
            <a:ext cx="6695280" cy="3800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Расширен перечень индикаторов риска нарушения обязательных требований при осуществлении федерального государственного контроля (надзора) за соблюдением трудового законодательства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107640" y="188640"/>
            <a:ext cx="6695280" cy="639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него включены следующие новые индикаторы риска нарушения обязательных требований: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увеличение количества несчастных случаев на производстве с легкими последствиями, произошедших в квартале текущего года, по отношению к аналогичному периоду предыдущего года;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отсутствие в ФГИС СОУТ информации о результатах проведения специальной оценки условий труда у юридического лица или ИП, сведения о котором внесены в ЕГРЮЛ/ЕГРИП более 12 месяцев назад, при условии что указанное юридическое лицо / ИП является страхователем в СФР и представляет информацию о 50 и более застрахованных лицах, или наличие в ФГИС СОУТ информации о результатах проведения специальной оценки условий труда у юридического лица / ИП более 5 лет назад при наличии рабочих мест с вредными или опасными условиями труда.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07640" y="0"/>
            <a:ext cx="8653680" cy="141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100" b="0" strike="noStrike" spc="-1">
                <a:solidFill>
                  <a:srgbClr val="234271"/>
                </a:solidFill>
                <a:latin typeface="Calibri"/>
                <a:ea typeface="DejaVu Sans"/>
              </a:rPr>
              <a:t>        </a:t>
            </a:r>
            <a:r>
              <a:rPr sz="4100"/>
              <a:t/>
            </a:r>
            <a:br>
              <a:rPr sz="4100"/>
            </a:br>
            <a:r>
              <a:rPr lang="ru-RU" sz="4100" b="0" strike="noStrike" spc="-1">
                <a:solidFill>
                  <a:srgbClr val="234271"/>
                </a:solidFill>
                <a:latin typeface="Calibri"/>
                <a:ea typeface="DejaVu Sans"/>
              </a:rPr>
              <a:t> 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Процент % количества погибших по отраслям к общему количеству погибших за 2010-2023 годы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1" name="Содержимое 7"/>
          <p:cNvGraphicFramePr/>
          <p:nvPr/>
        </p:nvGraphicFramePr>
        <p:xfrm>
          <a:off x="35640" y="1556640"/>
          <a:ext cx="9030240" cy="5139540"/>
        </p:xfrm>
        <a:graphic>
          <a:graphicData uri="http://schemas.openxmlformats.org/drawingml/2006/table">
            <a:tbl>
              <a:tblPr/>
              <a:tblGrid>
                <a:gridCol w="212400"/>
                <a:gridCol w="1729440"/>
                <a:gridCol w="514440"/>
                <a:gridCol w="514440"/>
                <a:gridCol w="514440"/>
                <a:gridCol w="514440"/>
                <a:gridCol w="514440"/>
                <a:gridCol w="514440"/>
                <a:gridCol w="514440"/>
                <a:gridCol w="514440"/>
                <a:gridCol w="514440"/>
                <a:gridCol w="514440"/>
                <a:gridCol w="514440"/>
                <a:gridCol w="514440"/>
                <a:gridCol w="441000"/>
                <a:gridCol w="474120"/>
              </a:tblGrid>
              <a:tr h="88524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Times New Roman"/>
                        <a:ea typeface="DejaVu San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отрасль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9BADC4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Строительство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10D0C"/>
                          </a:solidFill>
                          <a:latin typeface="Times New Roman"/>
                          <a:ea typeface="DejaVu Sans"/>
                        </a:rPr>
                        <a:t>25 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77976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Обрабатывающее производство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40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49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F10D0C"/>
                          </a:solidFill>
                          <a:latin typeface="Times New Roman"/>
                          <a:ea typeface="DejaVu Sans"/>
                        </a:rPr>
                        <a:t>25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</a:tr>
              <a:tr h="86292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Добыча полезных ископаемых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302709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77976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Сельское и лесное хозяйство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302709"/>
                          </a:solidFill>
                          <a:latin typeface="Times New Roman"/>
                          <a:ea typeface="DejaVu Sans"/>
                        </a:rPr>
                        <a:t>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Транспорт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302709"/>
                          </a:solidFill>
                          <a:latin typeface="Times New Roman"/>
                          <a:ea typeface="DejaVu Sans"/>
                        </a:rPr>
                        <a:t>16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60732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Торговля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1800" b="0" strike="noStrike" spc="-1">
                          <a:solidFill>
                            <a:srgbClr val="302709"/>
                          </a:solidFill>
                          <a:latin typeface="Times New Roman"/>
                          <a:ea typeface="DejaVu Sans"/>
                        </a:rPr>
                        <a:t>7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79640" y="404640"/>
            <a:ext cx="6479280" cy="201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1 сентября 2022 года утратил силу Порядок обучения по охране труда № 1/29.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Начало действия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Правил обучения по охране труда и проверки знания требований охраны труда, утвержденных Постановлением Правительства от 24.12.2021 N 2464. 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с 1 сентября 2022 года — в части основных требований к обучению и проверке знаний по охране труда;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с 1 марта 2023 года — нормы по ведению реестров обученных лиц, аккредитованных организаций; дистанционной проверке знаний в Минтруде России определённого контингента работников.</a:t>
            </a:r>
            <a:r>
              <a:rPr sz="1600"/>
              <a:t/>
            </a:r>
            <a:br>
              <a:rPr sz="1600"/>
            </a:b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Прямоугольник: скругленные углы 7"/>
          <p:cNvSpPr/>
          <p:nvPr/>
        </p:nvSpPr>
        <p:spPr>
          <a:xfrm>
            <a:off x="179640" y="2277000"/>
            <a:ext cx="3022920" cy="381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60" algn="ctr">
              <a:lnSpc>
                <a:spcPct val="150000"/>
              </a:lnSpc>
              <a:spcBef>
                <a:spcPts val="48"/>
              </a:spcBef>
            </a:pP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Постановление</a:t>
            </a:r>
            <a:r>
              <a:rPr lang="ru-RU" sz="1200" b="1" strike="noStrike" spc="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2">
                <a:solidFill>
                  <a:schemeClr val="lt1"/>
                </a:solidFill>
                <a:latin typeface="Times New Roman"/>
                <a:ea typeface="DejaVu Sans"/>
              </a:rPr>
              <a:t>Минтруда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2">
                <a:solidFill>
                  <a:schemeClr val="lt1"/>
                </a:solidFill>
                <a:latin typeface="Times New Roman"/>
                <a:ea typeface="DejaVu Sans"/>
              </a:rPr>
              <a:t>РФ</a:t>
            </a:r>
            <a:endParaRPr lang="ru-RU" sz="1200" b="0" strike="noStrike" spc="-1">
              <a:solidFill>
                <a:srgbClr val="FFFFFF"/>
              </a:solidFill>
              <a:latin typeface="XO Oriel"/>
            </a:endParaRPr>
          </a:p>
          <a:p>
            <a:pPr marL="360" algn="ctr">
              <a:lnSpc>
                <a:spcPct val="150000"/>
              </a:lnSpc>
            </a:pP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и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7">
                <a:solidFill>
                  <a:schemeClr val="lt1"/>
                </a:solidFill>
                <a:latin typeface="Times New Roman"/>
                <a:ea typeface="DejaVu Sans"/>
              </a:rPr>
              <a:t>Минобразования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РФ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от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13.01.2003</a:t>
            </a:r>
            <a:endParaRPr lang="ru-RU" sz="1200" b="0" strike="noStrike" spc="-1">
              <a:solidFill>
                <a:srgbClr val="FFFFFF"/>
              </a:solidFill>
              <a:latin typeface="XO Oriel"/>
            </a:endParaRPr>
          </a:p>
          <a:p>
            <a:pPr marL="6120" algn="ctr">
              <a:lnSpc>
                <a:spcPct val="150000"/>
              </a:lnSpc>
              <a:spcBef>
                <a:spcPts val="71"/>
              </a:spcBef>
            </a:pP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№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1/29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«Об</a:t>
            </a:r>
            <a:r>
              <a:rPr lang="ru-RU" sz="1200" b="1" strike="noStrike" spc="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утверждении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7">
                <a:solidFill>
                  <a:schemeClr val="lt1"/>
                </a:solidFill>
                <a:latin typeface="Times New Roman"/>
                <a:ea typeface="DejaVu Sans"/>
              </a:rPr>
              <a:t>Порядка</a:t>
            </a: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обучения </a:t>
            </a:r>
            <a:r>
              <a:rPr lang="ru-RU" sz="1200" b="1" strike="noStrike" spc="-197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по</a:t>
            </a:r>
            <a:r>
              <a:rPr lang="ru-RU" sz="1200" b="1" strike="noStrike" spc="-7">
                <a:solidFill>
                  <a:schemeClr val="lt1"/>
                </a:solidFill>
                <a:latin typeface="Times New Roman"/>
                <a:ea typeface="DejaVu Sans"/>
              </a:rPr>
              <a:t> охране </a:t>
            </a:r>
            <a:r>
              <a:rPr lang="ru-RU" sz="1200" b="1" strike="noStrike" spc="-15">
                <a:solidFill>
                  <a:schemeClr val="lt1"/>
                </a:solidFill>
                <a:latin typeface="Times New Roman"/>
                <a:ea typeface="DejaVu Sans"/>
              </a:rPr>
              <a:t>труда</a:t>
            </a: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 и проверки </a:t>
            </a:r>
            <a:r>
              <a:rPr lang="ru-RU" sz="1200" b="1" strike="noStrike" spc="-7">
                <a:solidFill>
                  <a:schemeClr val="lt1"/>
                </a:solidFill>
                <a:latin typeface="Times New Roman"/>
                <a:ea typeface="DejaVu Sans"/>
              </a:rPr>
              <a:t>знаний</a:t>
            </a:r>
            <a:endParaRPr lang="ru-RU" sz="1200" b="0" strike="noStrike" spc="-1">
              <a:solidFill>
                <a:srgbClr val="FFFFFF"/>
              </a:solidFill>
              <a:latin typeface="XO Oriel"/>
            </a:endParaRPr>
          </a:p>
          <a:p>
            <a:pPr marL="6120" algn="ctr">
              <a:lnSpc>
                <a:spcPct val="150000"/>
              </a:lnSpc>
            </a:pP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требований </a:t>
            </a:r>
            <a:r>
              <a:rPr lang="ru-RU" sz="1200" b="1" strike="noStrike" spc="-7">
                <a:solidFill>
                  <a:schemeClr val="lt1"/>
                </a:solidFill>
                <a:latin typeface="Times New Roman"/>
                <a:ea typeface="DejaVu Sans"/>
              </a:rPr>
              <a:t>охраны</a:t>
            </a:r>
            <a:r>
              <a:rPr lang="ru-RU" sz="1200" b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5">
                <a:solidFill>
                  <a:schemeClr val="lt1"/>
                </a:solidFill>
                <a:latin typeface="Times New Roman"/>
                <a:ea typeface="DejaVu Sans"/>
              </a:rPr>
              <a:t>труда</a:t>
            </a:r>
            <a:r>
              <a:rPr lang="ru-RU" sz="1200" b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работников</a:t>
            </a:r>
            <a:endParaRPr lang="ru-RU" sz="1200" b="0" strike="noStrike" spc="-1">
              <a:solidFill>
                <a:srgbClr val="FFFFFF"/>
              </a:solidFill>
              <a:latin typeface="XO Oriel"/>
            </a:endParaRPr>
          </a:p>
          <a:p>
            <a:pPr marL="1440" algn="ctr">
              <a:lnSpc>
                <a:spcPct val="150000"/>
              </a:lnSpc>
            </a:pPr>
            <a:r>
              <a:rPr lang="ru-RU" sz="1200" b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организаций»</a:t>
            </a:r>
            <a:endParaRPr lang="ru-RU" sz="1200" b="0" strike="noStrike" spc="-1">
              <a:solidFill>
                <a:srgbClr val="FFFFFF"/>
              </a:solidFill>
              <a:latin typeface="XO Oriel"/>
            </a:endParaRPr>
          </a:p>
          <a:p>
            <a:pPr marL="1440" algn="ctr">
              <a:lnSpc>
                <a:spcPct val="150000"/>
              </a:lnSpc>
            </a:pPr>
            <a:r>
              <a:rPr lang="ru-RU" sz="1200" b="1" i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(далее</a:t>
            </a:r>
            <a:r>
              <a:rPr lang="ru-RU" sz="1200" b="1" i="1" strike="noStrike" spc="-15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–</a:t>
            </a:r>
            <a:r>
              <a:rPr lang="ru-RU" sz="1200" b="1" i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Порядок</a:t>
            </a:r>
            <a:r>
              <a:rPr lang="ru-RU" sz="1200" b="1" i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4">
                <a:solidFill>
                  <a:schemeClr val="lt1"/>
                </a:solidFill>
                <a:latin typeface="Times New Roman"/>
                <a:ea typeface="DejaVu Sans"/>
              </a:rPr>
              <a:t>обучения</a:t>
            </a:r>
            <a:r>
              <a:rPr lang="ru-RU" sz="1200" b="1" i="1" strike="noStrike" spc="-15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№</a:t>
            </a:r>
            <a:r>
              <a:rPr lang="ru-RU" sz="1200" b="1" i="1" strike="noStrike" spc="-9">
                <a:solidFill>
                  <a:schemeClr val="lt1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">
                <a:solidFill>
                  <a:schemeClr val="lt1"/>
                </a:solidFill>
                <a:latin typeface="Times New Roman"/>
                <a:ea typeface="DejaVu Sans"/>
              </a:rPr>
              <a:t>1/29)</a:t>
            </a:r>
            <a:endParaRPr lang="ru-RU" sz="12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260" name="Стрелка: вправо 8"/>
          <p:cNvSpPr/>
          <p:nvPr/>
        </p:nvSpPr>
        <p:spPr>
          <a:xfrm>
            <a:off x="3403800" y="3927600"/>
            <a:ext cx="2158920" cy="327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61" name="Прямоугольник: скругленные углы 9"/>
          <p:cNvSpPr/>
          <p:nvPr/>
        </p:nvSpPr>
        <p:spPr>
          <a:xfrm>
            <a:off x="5652000" y="2277000"/>
            <a:ext cx="3310920" cy="381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48"/>
              </a:spcBef>
            </a:pP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Постановление</a:t>
            </a:r>
            <a:r>
              <a:rPr lang="ru-RU" sz="1400" b="1" strike="noStrike" spc="4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Правительства</a:t>
            </a: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9">
                <a:solidFill>
                  <a:srgbClr val="FFFFFF"/>
                </a:solidFill>
                <a:latin typeface="Times New Roman"/>
                <a:ea typeface="DejaVu Sans"/>
              </a:rPr>
              <a:t>РФ</a:t>
            </a:r>
            <a:endParaRPr lang="ru-RU" sz="1400" b="0" strike="noStrike" spc="-1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50000"/>
              </a:lnSpc>
            </a:pPr>
            <a:r>
              <a:rPr lang="ru-RU" sz="1400" b="1" strike="noStrike" spc="-9">
                <a:solidFill>
                  <a:srgbClr val="FFFFFF"/>
                </a:solidFill>
                <a:latin typeface="Times New Roman"/>
                <a:ea typeface="DejaVu Sans"/>
              </a:rPr>
              <a:t>от</a:t>
            </a:r>
            <a:r>
              <a:rPr lang="ru-RU" sz="140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24.12.2021</a:t>
            </a:r>
            <a:r>
              <a:rPr lang="ru-RU" sz="1400" b="1" strike="noStrike" spc="-18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№</a:t>
            </a: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2464</a:t>
            </a:r>
            <a:endParaRPr lang="ru-RU" sz="1400" b="0" strike="noStrike" spc="-1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50000"/>
              </a:lnSpc>
            </a:pPr>
            <a:r>
              <a:rPr lang="ru-RU" sz="1400" b="1" strike="noStrike" spc="-9">
                <a:solidFill>
                  <a:srgbClr val="FFFFFF"/>
                </a:solidFill>
                <a:latin typeface="Times New Roman"/>
                <a:ea typeface="DejaVu Sans"/>
              </a:rPr>
              <a:t>«О</a:t>
            </a: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порядке</a:t>
            </a: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9">
                <a:solidFill>
                  <a:srgbClr val="FFFFFF"/>
                </a:solidFill>
                <a:latin typeface="Times New Roman"/>
                <a:ea typeface="DejaVu Sans"/>
              </a:rPr>
              <a:t>обучения</a:t>
            </a: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по</a:t>
            </a:r>
            <a:r>
              <a:rPr lang="ru-RU" sz="140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 охране </a:t>
            </a:r>
            <a:r>
              <a:rPr lang="ru-RU" sz="1400" b="1" strike="noStrike" spc="-15">
                <a:solidFill>
                  <a:srgbClr val="FFFFFF"/>
                </a:solidFill>
                <a:latin typeface="Times New Roman"/>
                <a:ea typeface="DejaVu Sans"/>
              </a:rPr>
              <a:t>труда</a:t>
            </a:r>
            <a:endParaRPr lang="ru-RU" sz="1400" b="0" strike="noStrike" spc="-1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50000"/>
              </a:lnSpc>
            </a:pP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и</a:t>
            </a: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проверки </a:t>
            </a:r>
            <a:r>
              <a:rPr lang="ru-RU" sz="140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знания</a:t>
            </a: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требований</a:t>
            </a: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охраны </a:t>
            </a:r>
            <a:r>
              <a:rPr lang="ru-RU" sz="1400" b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труда»</a:t>
            </a:r>
            <a:endParaRPr lang="ru-RU" sz="1400" b="0" strike="noStrike" spc="-1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50000"/>
              </a:lnSpc>
            </a:pPr>
            <a:r>
              <a:rPr lang="ru-RU" sz="1400" b="1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(далее</a:t>
            </a:r>
            <a:r>
              <a:rPr lang="ru-RU" sz="1400" b="1" i="1" strike="noStrike" spc="-1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–</a:t>
            </a:r>
            <a:r>
              <a:rPr lang="ru-RU" sz="1400" b="1" i="1" strike="noStrike" spc="-9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i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Порядок</a:t>
            </a:r>
            <a:r>
              <a:rPr lang="ru-RU" sz="1400" b="1" i="1" strike="noStrike" spc="-9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i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обучения</a:t>
            </a:r>
            <a:r>
              <a:rPr lang="ru-RU" sz="1400" b="1" i="1" strike="noStrike" spc="-1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№</a:t>
            </a:r>
            <a:r>
              <a:rPr lang="ru-RU" sz="1400" b="1" i="1" strike="noStrike" spc="-12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2464)</a:t>
            </a:r>
            <a:endParaRPr lang="ru-RU" sz="140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262" name="Прямоугольник 10"/>
          <p:cNvSpPr/>
          <p:nvPr/>
        </p:nvSpPr>
        <p:spPr>
          <a:xfrm>
            <a:off x="323640" y="6309360"/>
            <a:ext cx="2878920" cy="33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 algn="ctr">
              <a:lnSpc>
                <a:spcPct val="100000"/>
              </a:lnSpc>
              <a:spcBef>
                <a:spcPts val="51"/>
              </a:spcBef>
            </a:pPr>
            <a:r>
              <a:rPr lang="ru-RU" sz="101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действие</a:t>
            </a:r>
            <a:r>
              <a:rPr lang="ru-RU" sz="101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с</a:t>
            </a:r>
            <a:r>
              <a:rPr lang="ru-RU" sz="101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01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05.03.2003</a:t>
            </a:r>
            <a:r>
              <a:rPr lang="ru-RU" sz="1010" b="1" strike="noStrike" spc="-15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01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до</a:t>
            </a:r>
            <a:r>
              <a:rPr lang="ru-RU" sz="101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01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01.09.2022</a:t>
            </a:r>
            <a:endParaRPr lang="ru-RU" sz="1010" b="0" strike="noStrike" spc="-1">
              <a:solidFill>
                <a:srgbClr val="FFFFFF"/>
              </a:solidFill>
              <a:latin typeface="XO Oriel"/>
            </a:endParaRPr>
          </a:p>
        </p:txBody>
      </p:sp>
      <p:sp>
        <p:nvSpPr>
          <p:cNvPr id="263" name="Прямоугольник 11"/>
          <p:cNvSpPr/>
          <p:nvPr/>
        </p:nvSpPr>
        <p:spPr>
          <a:xfrm>
            <a:off x="5796000" y="6309360"/>
            <a:ext cx="3001320" cy="33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>
              <a:lnSpc>
                <a:spcPct val="100000"/>
              </a:lnSpc>
              <a:spcBef>
                <a:spcPts val="51"/>
              </a:spcBef>
            </a:pPr>
            <a:endParaRPr lang="ru-RU" sz="820" b="0" strike="noStrike" spc="-1">
              <a:solidFill>
                <a:srgbClr val="FFFFFF"/>
              </a:solidFill>
              <a:latin typeface="XO Oriel"/>
            </a:endParaRPr>
          </a:p>
          <a:p>
            <a:pPr marL="6480" algn="ctr">
              <a:lnSpc>
                <a:spcPct val="100000"/>
              </a:lnSpc>
              <a:spcBef>
                <a:spcPts val="51"/>
              </a:spcBef>
            </a:pPr>
            <a:r>
              <a:rPr lang="ru-RU" sz="1010" b="1" strike="noStrike" spc="-4">
                <a:solidFill>
                  <a:srgbClr val="FFFFFF"/>
                </a:solidFill>
                <a:latin typeface="Times New Roman"/>
                <a:ea typeface="DejaVu Sans"/>
              </a:rPr>
              <a:t>действие</a:t>
            </a:r>
            <a:r>
              <a:rPr lang="ru-RU" sz="101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с</a:t>
            </a:r>
            <a:r>
              <a:rPr lang="ru-RU" sz="1010" b="1" strike="noStrike" spc="-7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01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01.09.2022</a:t>
            </a:r>
            <a:r>
              <a:rPr lang="ru-RU" sz="1010" b="1" strike="noStrike" spc="-26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01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до 01.09.2026</a:t>
            </a:r>
            <a:endParaRPr lang="ru-RU" sz="1010" b="0" strike="noStrike" spc="-1">
              <a:solidFill>
                <a:srgbClr val="FFFFFF"/>
              </a:solidFill>
              <a:latin typeface="XO Oriel"/>
            </a:endParaRPr>
          </a:p>
          <a:p>
            <a:pPr marL="6480">
              <a:lnSpc>
                <a:spcPct val="100000"/>
              </a:lnSpc>
              <a:spcBef>
                <a:spcPts val="51"/>
              </a:spcBef>
            </a:pPr>
            <a:endParaRPr lang="ru-RU" sz="820" b="0" strike="noStrike" spc="-1">
              <a:solidFill>
                <a:srgbClr val="FFFFFF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31" descr="C:\Users\MednisAM\Pictures\reidy-1122.jpg"/>
          <p:cNvPicPr/>
          <p:nvPr/>
        </p:nvPicPr>
        <p:blipFill>
          <a:blip r:embed="rId3"/>
          <a:srcRect r="6006"/>
          <a:stretch/>
        </p:blipFill>
        <p:spPr>
          <a:xfrm>
            <a:off x="4233960" y="-171360"/>
            <a:ext cx="4908600" cy="7027920"/>
          </a:xfrm>
          <a:prstGeom prst="rect">
            <a:avLst/>
          </a:prstGeom>
          <a:ln w="9525">
            <a:noFill/>
          </a:ln>
        </p:spPr>
      </p:pic>
      <p:sp>
        <p:nvSpPr>
          <p:cNvPr id="265" name="TextBox 8"/>
          <p:cNvSpPr/>
          <p:nvPr/>
        </p:nvSpPr>
        <p:spPr>
          <a:xfrm>
            <a:off x="251640" y="260640"/>
            <a:ext cx="3310920" cy="66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34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Постановление Правительства РФ от 24 декабря 2021 г. N 2464 "О порядке обучения по охране труда и проверки знания требований охраны труда"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2340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234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Наиболее частое нарушение, встречающееся при проведении расследований несчастных случаев, является обучение работников требованиям охраны труда и проверка знания требований охраны труда без </a:t>
            </a:r>
            <a:r>
              <a:rPr lang="ru-RU" sz="18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отрыва от работы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2340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234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DejaVu Sans"/>
              </a:rPr>
              <a:t>Согласно пункту 65 данных Правил обучение работников требованиям охраны труда и проверка знания требований охраны труда осуществляются с отрывом от работы.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Заголовок 1"/>
          <p:cNvSpPr/>
          <p:nvPr/>
        </p:nvSpPr>
        <p:spPr>
          <a:xfrm>
            <a:off x="217440" y="223560"/>
            <a:ext cx="4858560" cy="1319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Обучение</a:t>
            </a:r>
            <a:r>
              <a:rPr lang="ru-RU" sz="2800" b="1" strike="noStrike" spc="-2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требованиям</a:t>
            </a:r>
            <a:r>
              <a:rPr lang="ru-RU" sz="28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охраны</a:t>
            </a:r>
            <a:r>
              <a:rPr lang="ru-RU" sz="2800" b="1" strike="noStrike" spc="-18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труда</a:t>
            </a:r>
            <a:r>
              <a:rPr lang="ru-RU" sz="28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28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учебном</a:t>
            </a:r>
            <a:r>
              <a:rPr lang="ru-RU" sz="2800" b="1" strike="noStrike" spc="-2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центре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67" name="Picture 8" descr="C:\Users\MednisAM\Pictures\shutterstock254298469.jpg"/>
          <p:cNvPicPr/>
          <p:nvPr/>
        </p:nvPicPr>
        <p:blipFill>
          <a:blip r:embed="rId3"/>
          <a:stretch/>
        </p:blipFill>
        <p:spPr>
          <a:xfrm>
            <a:off x="5077800" y="857160"/>
            <a:ext cx="4064760" cy="1631880"/>
          </a:xfrm>
          <a:prstGeom prst="rect">
            <a:avLst/>
          </a:prstGeom>
          <a:ln w="9525">
            <a:noFill/>
          </a:ln>
        </p:spPr>
      </p:pic>
      <p:sp>
        <p:nvSpPr>
          <p:cNvPr id="268" name="Прямоугольник: скругленные углы 38"/>
          <p:cNvSpPr/>
          <p:nvPr/>
        </p:nvSpPr>
        <p:spPr>
          <a:xfrm>
            <a:off x="338040" y="1845000"/>
            <a:ext cx="1758240" cy="460692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 indent="72000">
              <a:lnSpc>
                <a:spcPct val="100000"/>
              </a:lnSpc>
              <a:spcBef>
                <a:spcPts val="91"/>
              </a:spcBef>
              <a:tabLst>
                <a:tab pos="0" algn="l"/>
              </a:tabLst>
            </a:pP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Обучение</a:t>
            </a:r>
            <a:r>
              <a:rPr lang="ru-RU" sz="1200" b="1" strike="noStrike" spc="16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требованиям</a:t>
            </a:r>
            <a:r>
              <a:rPr lang="ru-RU" sz="1200" b="1" strike="noStrike" spc="18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охраны </a:t>
            </a:r>
            <a:r>
              <a:rPr lang="ru-RU" sz="12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труда </a:t>
            </a: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lang="ru-RU" sz="12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организации или </a:t>
            </a: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 </a:t>
            </a:r>
            <a:r>
              <a:rPr lang="ru-RU" sz="12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индивидуального </a:t>
            </a:r>
            <a:r>
              <a:rPr lang="ru-RU" sz="12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предпринимателя,</a:t>
            </a: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оказывающих</a:t>
            </a:r>
            <a:r>
              <a:rPr lang="ru-RU" sz="12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услуги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1080" indent="72000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по</a:t>
            </a:r>
            <a:r>
              <a:rPr lang="ru-RU" sz="12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обучению</a:t>
            </a:r>
            <a:r>
              <a:rPr lang="ru-RU" sz="12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работодателей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70560" indent="72000">
              <a:lnSpc>
                <a:spcPct val="100000"/>
              </a:lnSpc>
              <a:spcBef>
                <a:spcPts val="20"/>
              </a:spcBef>
              <a:tabLst>
                <a:tab pos="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работников </a:t>
            </a: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вопросам </a:t>
            </a:r>
            <a:r>
              <a:rPr lang="ru-RU" sz="12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охраны </a:t>
            </a:r>
            <a:r>
              <a:rPr lang="ru-RU" sz="12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труда </a:t>
            </a:r>
            <a:r>
              <a:rPr lang="ru-RU" sz="1200" b="1" strike="noStrike" spc="-18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проходят</a:t>
            </a:r>
            <a:r>
              <a:rPr lang="ru-RU" sz="12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следующие</a:t>
            </a: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категории </a:t>
            </a:r>
            <a:r>
              <a:rPr lang="ru-RU" sz="12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работников: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1440" indent="72000">
              <a:lnSpc>
                <a:spcPct val="100000"/>
              </a:lnSpc>
              <a:tabLst>
                <a:tab pos="0" algn="l"/>
              </a:tabLst>
            </a:pPr>
            <a:r>
              <a:rPr lang="ru-RU" sz="1200" b="1" i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(пункт</a:t>
            </a:r>
            <a:r>
              <a:rPr lang="ru-RU" sz="12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44</a:t>
            </a:r>
            <a:r>
              <a:rPr lang="ru-RU" sz="1200" b="1" i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Порядка</a:t>
            </a:r>
            <a:r>
              <a:rPr lang="ru-RU" sz="12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обучения</a:t>
            </a:r>
            <a:r>
              <a:rPr lang="ru-RU" sz="12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№</a:t>
            </a:r>
            <a:r>
              <a:rPr lang="ru-RU" sz="12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2464)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  <a:p>
            <a:pPr marL="1440" indent="72000" algn="ctr">
              <a:lnSpc>
                <a:spcPct val="100000"/>
              </a:lnSpc>
              <a:tabLst>
                <a:tab pos="0" algn="l"/>
              </a:tabLst>
            </a:pP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9" name="Стрелка: вправо 42"/>
          <p:cNvSpPr/>
          <p:nvPr/>
        </p:nvSpPr>
        <p:spPr>
          <a:xfrm rot="20334600">
            <a:off x="2284920" y="3442320"/>
            <a:ext cx="547920" cy="3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70" name="Прямоугольник: скругленные углы 43"/>
          <p:cNvSpPr/>
          <p:nvPr/>
        </p:nvSpPr>
        <p:spPr>
          <a:xfrm>
            <a:off x="3204000" y="2134080"/>
            <a:ext cx="5543280" cy="31608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0" b="1" strike="noStrike" spc="-21">
                <a:solidFill>
                  <a:srgbClr val="000000"/>
                </a:solidFill>
                <a:latin typeface="Times New Roman"/>
                <a:ea typeface="DejaVu Sans"/>
              </a:rPr>
              <a:t>Ра</a:t>
            </a:r>
            <a:r>
              <a:rPr lang="ru-RU" sz="122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ботодатель</a:t>
            </a:r>
            <a:r>
              <a:rPr lang="ru-RU" sz="1220" b="1" strike="noStrike" spc="-2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2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(руководитель</a:t>
            </a:r>
            <a:r>
              <a:rPr lang="ru-RU" sz="122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2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организации)</a:t>
            </a: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1" name="Прямоугольник: скругленные углы 44"/>
          <p:cNvSpPr/>
          <p:nvPr/>
        </p:nvSpPr>
        <p:spPr>
          <a:xfrm>
            <a:off x="3204000" y="2559600"/>
            <a:ext cx="5543280" cy="28512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0" b="1" strike="noStrike" spc="-2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2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Руководители</a:t>
            </a:r>
            <a:r>
              <a:rPr lang="ru-RU" sz="122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2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филиалов</a:t>
            </a:r>
            <a:r>
              <a:rPr lang="ru-RU" sz="122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2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организации</a:t>
            </a: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2" name="Прямоугольник: скругленные углы 45"/>
          <p:cNvSpPr/>
          <p:nvPr/>
        </p:nvSpPr>
        <p:spPr>
          <a:xfrm>
            <a:off x="3209760" y="2970720"/>
            <a:ext cx="5537160" cy="53172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Председатель (заместитель председателя) и члены комиссий по проверки знания требований охраны труда</a:t>
            </a: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3" name="Стрелка: вправо 46"/>
          <p:cNvSpPr/>
          <p:nvPr/>
        </p:nvSpPr>
        <p:spPr>
          <a:xfrm>
            <a:off x="2284920" y="3836160"/>
            <a:ext cx="549000" cy="3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74" name="Стрелка: вправо 48"/>
          <p:cNvSpPr/>
          <p:nvPr/>
        </p:nvSpPr>
        <p:spPr>
          <a:xfrm rot="988800">
            <a:off x="2303640" y="4226760"/>
            <a:ext cx="547920" cy="3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75" name="Прямоугольник: скругленные углы 49"/>
          <p:cNvSpPr/>
          <p:nvPr/>
        </p:nvSpPr>
        <p:spPr>
          <a:xfrm>
            <a:off x="3204000" y="3572640"/>
            <a:ext cx="5543280" cy="46656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Работники, проводящие инструктаж по охране труда и обучение требованиям охраны труда</a:t>
            </a: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6" name="Прямоугольник: скругленные углы 50"/>
          <p:cNvSpPr/>
          <p:nvPr/>
        </p:nvSpPr>
        <p:spPr>
          <a:xfrm>
            <a:off x="3204000" y="4159440"/>
            <a:ext cx="5543280" cy="38988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3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Специалисты по охране труда</a:t>
            </a:r>
            <a:endParaRPr lang="ru-RU" sz="143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7" name="Прямоугольник: скругленные углы 51"/>
          <p:cNvSpPr/>
          <p:nvPr/>
        </p:nvSpPr>
        <p:spPr>
          <a:xfrm>
            <a:off x="3204000" y="4625280"/>
            <a:ext cx="5543280" cy="39384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3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Члены комиссий по охране труда</a:t>
            </a:r>
            <a:endParaRPr lang="ru-RU" sz="143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8" name="Прямоугольник: скругленные углы 52"/>
          <p:cNvSpPr/>
          <p:nvPr/>
        </p:nvSpPr>
        <p:spPr>
          <a:xfrm>
            <a:off x="3204000" y="5206320"/>
            <a:ext cx="5543280" cy="38124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Уполномоченные лица по охране труда</a:t>
            </a: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9" name="Прямоугольник: скругленные углы 53"/>
          <p:cNvSpPr/>
          <p:nvPr/>
        </p:nvSpPr>
        <p:spPr>
          <a:xfrm>
            <a:off x="3204000" y="5775120"/>
            <a:ext cx="5543280" cy="6768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Лицо, назначенное на микропредприятии работодателем для проведения проверки знания требований охраны труда</a:t>
            </a: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21"/>
          <p:cNvSpPr/>
          <p:nvPr/>
        </p:nvSpPr>
        <p:spPr>
          <a:xfrm>
            <a:off x="5565240" y="-99360"/>
            <a:ext cx="3577320" cy="69559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5B72B2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3"/>
                </a:solidFill>
                <a:latin typeface="Times New Roman"/>
                <a:ea typeface="DejaVu Sans"/>
              </a:rPr>
              <a:t>Реестр обученных лиц</a:t>
            </a:r>
            <a:r>
              <a:rPr lang="ru-RU" sz="2000" b="0" strike="noStrike" spc="-1">
                <a:solidFill>
                  <a:schemeClr val="accent3"/>
                </a:solidFill>
                <a:latin typeface="Times New Roman"/>
                <a:ea typeface="DejaVu Sans"/>
              </a:rPr>
              <a:t>.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3"/>
                </a:solidFill>
                <a:latin typeface="Times New Roman"/>
                <a:ea typeface="DejaVu Sans"/>
              </a:rPr>
              <a:t>Сведения об обученных по охране труда в учебных центрах направляют учебные центры.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chemeClr val="accent3"/>
                </a:solidFill>
                <a:latin typeface="Times New Roman"/>
                <a:ea typeface="DejaVu Sans"/>
              </a:rPr>
              <a:t>Сведения об обученных по охране труда у работодателя направляет работодатель.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1" name="TextBox 23"/>
          <p:cNvSpPr/>
          <p:nvPr/>
        </p:nvSpPr>
        <p:spPr>
          <a:xfrm>
            <a:off x="179640" y="260640"/>
            <a:ext cx="5039280" cy="374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480" algn="ctr">
              <a:lnSpc>
                <a:spcPct val="100000"/>
              </a:lnSpc>
            </a:pP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С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1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марта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2023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года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Министерство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труда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и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социальной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защиты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Российской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Федерации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осуществляет формирование и ведение реестра 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организаций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и индивидуальных предпринимателей, 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оказывающих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услуги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в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области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охраны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труда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(в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части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обучения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по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охране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труда),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 реестра 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индивидуальных</a:t>
            </a:r>
            <a:r>
              <a:rPr lang="ru-RU" sz="2000" b="0" strike="noStrike" spc="188">
                <a:solidFill>
                  <a:srgbClr val="0D0D0D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предпринимателей</a:t>
            </a:r>
            <a:r>
              <a:rPr lang="ru-RU" sz="2000" b="0" strike="noStrike" spc="287">
                <a:solidFill>
                  <a:srgbClr val="0D0D0D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и</a:t>
            </a:r>
            <a:r>
              <a:rPr lang="ru-RU" sz="2000" b="0" strike="noStrike" spc="188">
                <a:solidFill>
                  <a:srgbClr val="0D0D0D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юридических</a:t>
            </a:r>
            <a:r>
              <a:rPr lang="ru-RU" sz="2000" b="0" strike="noStrike" spc="188">
                <a:solidFill>
                  <a:srgbClr val="0D0D0D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лиц,</a:t>
            </a:r>
            <a:r>
              <a:rPr lang="ru-RU" sz="2000" b="0" strike="noStrike" spc="188">
                <a:solidFill>
                  <a:srgbClr val="0D0D0D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осуществляющих</a:t>
            </a:r>
            <a:r>
              <a:rPr lang="ru-RU" sz="2000" b="0" strike="noStrike" spc="188">
                <a:solidFill>
                  <a:srgbClr val="0D0D0D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деятельность  </a:t>
            </a:r>
            <a:r>
              <a:rPr lang="ru-RU" sz="2000" b="0" strike="noStrike" spc="-4">
                <a:solidFill>
                  <a:srgbClr val="0D0D0D"/>
                </a:solidFill>
                <a:latin typeface="Times New Roman"/>
                <a:ea typeface="DejaVu Sans"/>
              </a:rPr>
              <a:t>по обучению своих работников вопросам охраны труда, и реестра </a:t>
            </a:r>
            <a:r>
              <a:rPr lang="ru-RU" sz="2000" b="0" strike="noStrike" spc="-1">
                <a:solidFill>
                  <a:srgbClr val="0D0D0D"/>
                </a:solidFill>
                <a:latin typeface="Times New Roman"/>
                <a:ea typeface="DejaVu Sans"/>
              </a:rPr>
              <a:t>обученных лиц 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  <a:p>
            <a:pPr marL="6480"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(пункт </a:t>
            </a:r>
            <a:r>
              <a:rPr lang="ru-RU" sz="2000" b="1" i="1" strike="noStrike" spc="-4">
                <a:solidFill>
                  <a:srgbClr val="0D0D0D"/>
                </a:solidFill>
                <a:latin typeface="Times New Roman"/>
                <a:ea typeface="DejaVu Sans"/>
              </a:rPr>
              <a:t>104 Порядка </a:t>
            </a:r>
            <a:r>
              <a:rPr lang="ru-RU" sz="2000" b="1" i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 обучения</a:t>
            </a:r>
            <a:r>
              <a:rPr lang="ru-RU" sz="2000" b="1" i="1" strike="noStrike" spc="-18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000" b="1" i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№ 2464).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1135800" y="4365000"/>
            <a:ext cx="3074760" cy="237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60" y="404640"/>
            <a:ext cx="9034920" cy="71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Единая общероссийская справочно-информационная система по охране труда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Объект 5"/>
          <p:cNvPicPr/>
          <p:nvPr/>
        </p:nvPicPr>
        <p:blipFill>
          <a:blip r:embed="rId2"/>
          <a:stretch/>
        </p:blipFill>
        <p:spPr>
          <a:xfrm>
            <a:off x="323640" y="1268640"/>
            <a:ext cx="8711640" cy="53132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Прямоугольник: скругленные углы 18"/>
          <p:cNvSpPr/>
          <p:nvPr/>
        </p:nvSpPr>
        <p:spPr>
          <a:xfrm>
            <a:off x="1017720" y="2421000"/>
            <a:ext cx="2121840" cy="428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01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МАТЕРИАЛЬНО-ТЕХНИЧЕСКАЯ БАЗА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Места обучения или учебные помещения ( не менее одного на 100 работников)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Оборудование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Технические средства обучения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Нормативные правовые акты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Информационно-справочные системы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6" name="Прямоугольник: скругленные углы 19"/>
          <p:cNvSpPr/>
          <p:nvPr/>
        </p:nvSpPr>
        <p:spPr>
          <a:xfrm>
            <a:off x="6589800" y="2241000"/>
            <a:ext cx="2255760" cy="428292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УЧЕБНО-МЕТОДИЧЕСКАЯ БАЗА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Программы обучения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Учебные материалы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Материалы для проведения проверки знания работников требований охраны труда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7" name="Прямоугольник: скругленные углы 20"/>
          <p:cNvSpPr/>
          <p:nvPr/>
        </p:nvSpPr>
        <p:spPr>
          <a:xfrm>
            <a:off x="3713760" y="2241000"/>
            <a:ext cx="2255760" cy="42829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ru-RU" sz="101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50000"/>
              </a:lnSpc>
            </a:pPr>
            <a:endParaRPr lang="ru-RU" sz="101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5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ДОПОЛНИТЕЛЬНЫЕ УСЛОВИЯ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 менее 2 лиц, проводящих обучение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Регистрация в реестре ИП и ЮЛ, осуществляющих деятельность по обучению своих работников вопросам охраны труда 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45440" indent="-1454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1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Внесение сведений о лицах, прошедших обучение и проверку знания, в реестр обученных лиц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8" name="Овал 21"/>
          <p:cNvSpPr/>
          <p:nvPr/>
        </p:nvSpPr>
        <p:spPr>
          <a:xfrm>
            <a:off x="1451160" y="1454040"/>
            <a:ext cx="1254960" cy="1236960"/>
          </a:xfrm>
          <a:prstGeom prst="ellipse">
            <a:avLst/>
          </a:prstGeom>
          <a:solidFill>
            <a:srgbClr val="FFFFD9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89" name="Овал 22"/>
          <p:cNvSpPr/>
          <p:nvPr/>
        </p:nvSpPr>
        <p:spPr>
          <a:xfrm>
            <a:off x="7226280" y="1621800"/>
            <a:ext cx="1254960" cy="1236960"/>
          </a:xfrm>
          <a:prstGeom prst="ellipse">
            <a:avLst/>
          </a:prstGeom>
          <a:solidFill>
            <a:srgbClr val="FFFFD9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90" name="Овал 23"/>
          <p:cNvSpPr/>
          <p:nvPr/>
        </p:nvSpPr>
        <p:spPr>
          <a:xfrm>
            <a:off x="4214160" y="1495440"/>
            <a:ext cx="1254960" cy="1236960"/>
          </a:xfrm>
          <a:prstGeom prst="ellipse">
            <a:avLst/>
          </a:prstGeom>
          <a:solidFill>
            <a:srgbClr val="FFFFD9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91" name="Рисунок 24"/>
          <p:cNvSpPr/>
          <p:nvPr/>
        </p:nvSpPr>
        <p:spPr>
          <a:xfrm>
            <a:off x="1526400" y="1495440"/>
            <a:ext cx="1116720" cy="113796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292" name="Рисунок 25"/>
          <p:cNvSpPr/>
          <p:nvPr/>
        </p:nvSpPr>
        <p:spPr>
          <a:xfrm>
            <a:off x="4284360" y="1548360"/>
            <a:ext cx="1116720" cy="11426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293" name="Рисунок 26"/>
          <p:cNvSpPr/>
          <p:nvPr/>
        </p:nvSpPr>
        <p:spPr>
          <a:xfrm>
            <a:off x="7293240" y="1715040"/>
            <a:ext cx="1123200" cy="10756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79640" y="260640"/>
            <a:ext cx="6408720" cy="12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Требования к работодателям, </a:t>
            </a:r>
            <a:r>
              <a:rPr lang="ru-RU" sz="16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осуществляющим</a:t>
            </a:r>
            <a:r>
              <a:rPr lang="ru-RU" sz="1600" b="1" strike="noStrike" spc="188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деятельность  </a:t>
            </a:r>
            <a:r>
              <a:rPr lang="ru-RU" sz="16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по обучению своих работников вопросам охраны труда (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пункт 96 Порядка обучения № 2464)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Прямоугольник: скругленные углы 18"/>
          <p:cNvSpPr/>
          <p:nvPr/>
        </p:nvSpPr>
        <p:spPr>
          <a:xfrm>
            <a:off x="179640" y="332640"/>
            <a:ext cx="8711640" cy="115056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3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Обучение требованиям охраны труда в зависимости от категории работников проводится:</a:t>
            </a:r>
            <a:endParaRPr lang="ru-RU" sz="143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3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(пункт 46 Порядка обучения № 2464)</a:t>
            </a:r>
            <a:endParaRPr lang="ru-RU" sz="143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6" name="Прямоугольник: скругленные углы 19"/>
          <p:cNvSpPr/>
          <p:nvPr/>
        </p:nvSpPr>
        <p:spPr>
          <a:xfrm>
            <a:off x="205560" y="2202120"/>
            <a:ext cx="2417400" cy="292788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 indent="64800" algn="ctr">
              <a:lnSpc>
                <a:spcPct val="150000"/>
              </a:lnSpc>
              <a:spcBef>
                <a:spcPts val="187"/>
              </a:spcBef>
              <a:tabLst>
                <a:tab pos="0" algn="l"/>
              </a:tabLst>
            </a:pP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по программе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обучения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по общим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вопросам 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охраны </a:t>
            </a:r>
            <a:r>
              <a:rPr lang="ru-RU" sz="1400" b="1" strike="noStrike" spc="-19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труда</a:t>
            </a:r>
            <a:r>
              <a:rPr lang="ru-RU" sz="14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4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функционирования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40" indent="64800" algn="ctr">
              <a:lnSpc>
                <a:spcPct val="150000"/>
              </a:lnSpc>
              <a:tabLst>
                <a:tab pos="0" algn="l"/>
              </a:tabLst>
            </a:pP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системы 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управления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7240" indent="-2520" algn="ctr">
              <a:lnSpc>
                <a:spcPct val="150000"/>
              </a:lnSpc>
              <a:spcBef>
                <a:spcPts val="71"/>
              </a:spcBef>
              <a:tabLst>
                <a:tab pos="0" algn="l"/>
              </a:tabLst>
            </a:pP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охраной </a:t>
            </a:r>
            <a:r>
              <a:rPr lang="ru-RU" sz="14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труда </a:t>
            </a:r>
            <a:r>
              <a:rPr lang="ru-RU" sz="14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r>
              <a:rPr lang="ru-RU" sz="1400" b="1" strike="noStrike" spc="-24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</a:t>
            </a:r>
            <a:r>
              <a:rPr lang="ru-RU" sz="14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лжительн</a:t>
            </a:r>
            <a:r>
              <a:rPr lang="ru-RU" sz="1400" b="1" strike="noStrike" spc="7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ст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ь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ю  не менее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16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часов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marL="147240" indent="-2520" algn="ctr">
              <a:lnSpc>
                <a:spcPct val="150000"/>
              </a:lnSpc>
              <a:tabLst>
                <a:tab pos="0" algn="l"/>
              </a:tabLst>
            </a:pP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(далее </a:t>
            </a:r>
            <a:r>
              <a:rPr lang="ru-RU" sz="14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–</a:t>
            </a:r>
            <a:r>
              <a:rPr lang="ru-RU" sz="1400" b="1" i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Программа</a:t>
            </a:r>
            <a:r>
              <a:rPr lang="ru-RU" sz="1400" b="1" i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А)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7" name="Прямоугольник: скругленные углы 20"/>
          <p:cNvSpPr/>
          <p:nvPr/>
        </p:nvSpPr>
        <p:spPr>
          <a:xfrm>
            <a:off x="3420000" y="2202120"/>
            <a:ext cx="2423160" cy="292788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 indent="154800" algn="ctr">
              <a:lnSpc>
                <a:spcPct val="100000"/>
              </a:lnSpc>
              <a:spcBef>
                <a:spcPts val="187"/>
              </a:spcBef>
              <a:tabLst>
                <a:tab pos="0" algn="l"/>
              </a:tabLst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- по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программе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обучения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безопасным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методам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приемам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720" indent="15480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выполнения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работ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при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72000" indent="154800" algn="ctr">
              <a:lnSpc>
                <a:spcPct val="100000"/>
              </a:lnSpc>
              <a:spcBef>
                <a:spcPts val="68"/>
              </a:spcBef>
              <a:tabLst>
                <a:tab pos="0" algn="l"/>
              </a:tabLst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воздействии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вредных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и (или) </a:t>
            </a:r>
            <a:r>
              <a:rPr lang="ru-RU" sz="1100" b="1" strike="noStrike" spc="-19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опасных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производственных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факторов,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источников 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опасности,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1960" indent="154800" algn="ctr">
              <a:lnSpc>
                <a:spcPct val="100000"/>
              </a:lnSpc>
              <a:spcBef>
                <a:spcPts val="3"/>
              </a:spcBef>
              <a:tabLst>
                <a:tab pos="0" algn="l"/>
              </a:tabLst>
            </a:pP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идентифицированных</a:t>
            </a:r>
            <a:r>
              <a:rPr lang="ru-RU" sz="11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рамках </a:t>
            </a:r>
            <a:r>
              <a:rPr lang="ru-RU" sz="1100" b="1" strike="noStrike" spc="-19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специальной</a:t>
            </a:r>
            <a:r>
              <a:rPr lang="ru-RU" sz="1100" b="1" strike="noStrike" spc="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оценки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условий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труда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оценки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1960" indent="15480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профессиональных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рисков,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37240" indent="154800" algn="ctr">
              <a:lnSpc>
                <a:spcPct val="100000"/>
              </a:lnSpc>
              <a:spcBef>
                <a:spcPts val="71"/>
              </a:spcBef>
              <a:tabLst>
                <a:tab pos="0" algn="l"/>
              </a:tabLst>
            </a:pP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пр</a:t>
            </a:r>
            <a:r>
              <a:rPr lang="ru-RU" sz="1100" b="1" strike="noStrike" spc="-24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д</a:t>
            </a:r>
            <a:r>
              <a:rPr lang="ru-RU" sz="11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лж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те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л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ьн</a:t>
            </a:r>
            <a:r>
              <a:rPr lang="ru-RU" sz="1100" b="1" strike="noStrike" spc="7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стью  не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менее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16 часов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60" indent="15480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(далее </a:t>
            </a:r>
            <a:r>
              <a:rPr lang="ru-RU" sz="11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–</a:t>
            </a:r>
            <a:r>
              <a:rPr lang="ru-RU" sz="1100" b="1" i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Программа</a:t>
            </a:r>
            <a:r>
              <a:rPr lang="ru-RU" sz="1100" b="1" i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Б)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8" name="Прямоугольник: скругленные углы 21"/>
          <p:cNvSpPr/>
          <p:nvPr/>
        </p:nvSpPr>
        <p:spPr>
          <a:xfrm>
            <a:off x="6596280" y="2202120"/>
            <a:ext cx="2302920" cy="292788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79920" algn="ctr">
              <a:lnSpc>
                <a:spcPct val="100000"/>
              </a:lnSpc>
              <a:spcBef>
                <a:spcPts val="48"/>
              </a:spcBef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по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программе 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обучения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118440" indent="51480" algn="ctr">
              <a:lnSpc>
                <a:spcPct val="100000"/>
              </a:lnSpc>
              <a:spcBef>
                <a:spcPts val="74"/>
              </a:spcBef>
              <a:tabLst>
                <a:tab pos="0" algn="l"/>
              </a:tabLst>
            </a:pP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безопасным</a:t>
            </a:r>
            <a:r>
              <a:rPr lang="ru-RU" sz="1100" b="1" strike="noStrike" spc="3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методам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lang="ru-RU" sz="11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приемам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выполнения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11320" indent="5148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работ</a:t>
            </a:r>
            <a:r>
              <a:rPr lang="ru-RU" sz="11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повышенной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11320" indent="5148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опасности,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11320" indent="5148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к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которым</a:t>
            </a: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предъявляются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211320" indent="5148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дополнительные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6480" indent="-360" algn="ctr">
              <a:lnSpc>
                <a:spcPct val="100000"/>
              </a:lnSpc>
              <a:spcBef>
                <a:spcPts val="71"/>
              </a:spcBef>
              <a:tabLst>
                <a:tab pos="0" algn="l"/>
              </a:tabLst>
            </a:pP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требования</a:t>
            </a:r>
            <a:r>
              <a:rPr lang="ru-RU" sz="1100" b="1" strike="noStrike" spc="188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lang="ru-RU" sz="1100" b="1" strike="noStrike" spc="188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соответствии </a:t>
            </a:r>
            <a:r>
              <a:rPr lang="ru-RU" sz="1100" b="1" strike="noStrike" spc="-19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нормативными правовыми </a:t>
            </a:r>
            <a:r>
              <a:rPr lang="ru-RU" sz="1100" b="1" strike="noStrike" spc="-19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актами,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содержащими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60" indent="-36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государственные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60" indent="-36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9">
                <a:solidFill>
                  <a:srgbClr val="000000"/>
                </a:solidFill>
                <a:latin typeface="Times New Roman"/>
                <a:ea typeface="DejaVu Sans"/>
              </a:rPr>
              <a:t>нормативные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требования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360" indent="-36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охраны</a:t>
            </a:r>
            <a:r>
              <a:rPr lang="ru-RU" sz="1100" b="1" strike="noStrike" spc="-2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труда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  <a:p>
            <a:pPr marL="720" indent="-360" algn="ctr">
              <a:lnSpc>
                <a:spcPct val="100000"/>
              </a:lnSpc>
              <a:tabLst>
                <a:tab pos="0" algn="l"/>
              </a:tabLst>
            </a:pPr>
            <a:r>
              <a:rPr lang="ru-RU" sz="11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(далее </a:t>
            </a:r>
            <a:r>
              <a:rPr lang="ru-RU" sz="11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–</a:t>
            </a:r>
            <a:r>
              <a:rPr lang="ru-RU" sz="1100" b="1" i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i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Программа</a:t>
            </a:r>
            <a:r>
              <a:rPr lang="ru-RU" sz="1100" b="1" i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100" b="1" i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В)</a:t>
            </a:r>
            <a:r>
              <a:rPr lang="ru-RU" sz="11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1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9" name="Стрелка: вниз 22"/>
          <p:cNvSpPr/>
          <p:nvPr/>
        </p:nvSpPr>
        <p:spPr>
          <a:xfrm>
            <a:off x="4632120" y="1716120"/>
            <a:ext cx="322200" cy="253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076B4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0" name="Стрелка: вниз 23"/>
          <p:cNvSpPr/>
          <p:nvPr/>
        </p:nvSpPr>
        <p:spPr>
          <a:xfrm>
            <a:off x="7503840" y="1716120"/>
            <a:ext cx="322200" cy="253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076B4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1" name="Стрелка: вниз 24"/>
          <p:cNvSpPr/>
          <p:nvPr/>
        </p:nvSpPr>
        <p:spPr>
          <a:xfrm>
            <a:off x="1403640" y="1716120"/>
            <a:ext cx="322200" cy="253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076B4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2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2" name="Прямоугольник: скругленные углы 25"/>
          <p:cNvSpPr/>
          <p:nvPr/>
        </p:nvSpPr>
        <p:spPr>
          <a:xfrm>
            <a:off x="179640" y="5229360"/>
            <a:ext cx="8783640" cy="14072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rgbClr val="47578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 indent="228600" algn="ctr">
              <a:lnSpc>
                <a:spcPct val="100000"/>
              </a:lnSpc>
              <a:spcBef>
                <a:spcPts val="51"/>
              </a:spcBef>
              <a:tabLst>
                <a:tab pos="0" algn="l"/>
              </a:tabLst>
            </a:pP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Программы обучения требованиям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охраны труда Б и В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должны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содержать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практические занятия по формированию умений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навыков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безопасного</a:t>
            </a:r>
            <a:r>
              <a:rPr lang="ru-RU" sz="14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выполнения</a:t>
            </a:r>
            <a:r>
              <a:rPr lang="ru-RU" sz="1400" b="1" strike="noStrike" spc="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работ</a:t>
            </a:r>
            <a:r>
              <a:rPr lang="ru-RU" sz="1400" b="1" strike="noStrike" spc="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объеме</a:t>
            </a:r>
            <a:r>
              <a:rPr lang="ru-RU" sz="1400" b="1" strike="noStrike" spc="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не</a:t>
            </a:r>
            <a:r>
              <a:rPr lang="ru-RU" sz="14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менее 25</a:t>
            </a:r>
            <a:r>
              <a:rPr lang="ru-RU" sz="14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процентов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общего</a:t>
            </a:r>
            <a:r>
              <a:rPr lang="ru-RU" sz="14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количества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учебных</a:t>
            </a:r>
            <a:r>
              <a:rPr lang="ru-RU" sz="14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часов.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Практические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занятия</a:t>
            </a:r>
            <a:r>
              <a:rPr lang="ru-RU" sz="14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должны</a:t>
            </a:r>
            <a:r>
              <a:rPr lang="ru-RU" sz="1400" b="1" strike="noStrike" spc="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проводиться </a:t>
            </a:r>
            <a:r>
              <a:rPr lang="ru-RU" sz="1400" b="1" strike="noStrike" spc="-174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применением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технических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средств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обучения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и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наглядных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пособий.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Программы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обучения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требованиям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охраны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труда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должны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учитывать  специфику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вида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деятельности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организации,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трудовые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функции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работников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и содержать темы,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соответствующие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условиям</a:t>
            </a:r>
            <a:r>
              <a:rPr lang="ru-RU" sz="1400" b="1" strike="noStrike" spc="16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труда</a:t>
            </a:r>
            <a:r>
              <a:rPr lang="ru-RU" sz="1400" b="1" strike="noStrike" spc="16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работников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(пункт</a:t>
            </a:r>
            <a:r>
              <a:rPr lang="ru-RU" sz="1400" b="1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49</a:t>
            </a:r>
            <a:r>
              <a:rPr lang="ru-RU" sz="14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 Порядка</a:t>
            </a:r>
            <a:r>
              <a:rPr lang="ru-RU" sz="1400" b="1" strike="noStrike" spc="-4">
                <a:solidFill>
                  <a:srgbClr val="000000"/>
                </a:solidFill>
                <a:latin typeface="Times New Roman"/>
                <a:ea typeface="DejaVu Sans"/>
              </a:rPr>
              <a:t> обучения</a:t>
            </a:r>
            <a:r>
              <a:rPr lang="ru-RU" sz="14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№ 2464).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40000" y="900000"/>
            <a:ext cx="7308000" cy="44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sz="6000"/>
              <a:t/>
            </a:r>
            <a:br>
              <a:rPr sz="6000"/>
            </a:br>
            <a:r>
              <a:rPr sz="6000"/>
              <a:t/>
            </a:r>
            <a:br>
              <a:rPr sz="6000"/>
            </a:br>
            <a:r>
              <a:rPr sz="6000"/>
              <a:t/>
            </a:r>
            <a:br>
              <a:rPr sz="6000"/>
            </a:br>
            <a:r>
              <a:rPr lang="ru-RU" sz="9600" b="0" strike="noStrike" spc="-1">
                <a:solidFill>
                  <a:srgbClr val="234271"/>
                </a:solidFill>
                <a:latin typeface="Times New Roman"/>
                <a:ea typeface="DejaVu Sans"/>
              </a:rPr>
              <a:t>СПАСИБО ЗА ВНИМАНИЕ!</a:t>
            </a:r>
            <a:endParaRPr lang="ru-RU" sz="9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14920" y="45720"/>
            <a:ext cx="6695280" cy="118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Количество несчастных случаев на  производстве по предприятиям Свердловской области за 2021, 2022 </a:t>
            </a: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 11 мес. 2023г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3" name="Объект 5"/>
          <p:cNvGraphicFramePr/>
          <p:nvPr/>
        </p:nvGraphicFramePr>
        <p:xfrm>
          <a:off x="214920" y="1417680"/>
          <a:ext cx="4715640" cy="517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788000" y="900000"/>
            <a:ext cx="2662920" cy="57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000" lnSpcReduction="10000"/>
          </a:bodyPr>
          <a:lstStyle/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2021 год: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161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– 42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10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2022 год: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186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– 69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18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11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мес. 2023 года: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175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36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групповые –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 связанные с производством: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тяжелые – 4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8880" indent="0"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 смерт. исходом - 225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-324720" y="116640"/>
            <a:ext cx="7991280" cy="646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Причины несчастных случаев 2021 г.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286920" y="980640"/>
            <a:ext cx="6155640" cy="5543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Неудовлетворительная организация производства работ – 37%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Прочие -  25%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Неисправное оборудование и конструктивные недостатки – 10%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Нарушение ПДД– 10%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Необеспечение СИЗ – 5%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Недостатки в организации рабочих мест – 4%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Иные – 9%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-252360" y="0"/>
            <a:ext cx="7559280" cy="83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Причины несчастных случаев 2022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107640" y="692640"/>
            <a:ext cx="6623280" cy="604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Неудовлетворительная организация производства работ – 48%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Прочие – 24%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Неисправное оборудование и конструктивные недостатки – 11%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Недостатки в организации рабочих мест – 5%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Нарушение ПДД– 3%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Иные – 9%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79640" y="116640"/>
            <a:ext cx="7199280" cy="86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Причины несчастных случаев 2023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79640" y="980640"/>
            <a:ext cx="6767280" cy="560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5000"/>
          </a:bodyPr>
          <a:lstStyle/>
          <a:p>
            <a:pPr marL="526680" indent="-5266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Неудовлетворительная организация производства работ – 41%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26680" indent="-5266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Недостатки в организации и проведении подготовки работников по охране труда– 25%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26680" indent="-5266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Нарушение технологического процесса – 18%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26680" indent="-5266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Неприменение средств коллективной защиты– 9%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26680" indent="-5266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Нарушение ПДД – 3%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526680" indent="-5266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Иные – 4%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22788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51640" y="-459360"/>
            <a:ext cx="6911280" cy="1438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Виды несчастных случаев 2021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-108360" y="764640"/>
            <a:ext cx="6911280" cy="59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Падение с высоты– 33%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Воздействие вращающихся предметов-  24%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Транспортные происшествия– 15%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Обрушение, обвалы – 5%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Противоправные действия – 3%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Иные – 20%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-684720" y="0"/>
            <a:ext cx="8855640" cy="112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Виды несчастных случаев 2022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179640" y="1124640"/>
            <a:ext cx="6119280" cy="552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Воздействие вращающихся предметов-  28%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Падение с высоты– 23%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Транспортные происшествия– 15%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Противоправные действия – 4%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Иные – 30%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-684720" y="0"/>
            <a:ext cx="8855640" cy="69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Виды несчастных случаев 2023 г.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67640" y="692640"/>
            <a:ext cx="6047280" cy="604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Падение пострадавшего с высоты– 31%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Воздействие движущихся, разлетающихся, вращающихся предметов, деталей, машин и др.-  27%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Транспортные происшествия– 16%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Повреждения в результате преднамеренных действий по причинению вреда собственному здоровью (самоубийство) – 3%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Иные– 23%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1875</Words>
  <Application>Microsoft Office PowerPoint</Application>
  <PresentationFormat>Экран (4:3)</PresentationFormat>
  <Paragraphs>459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DejaVu Sans</vt:lpstr>
      <vt:lpstr>Symbol</vt:lpstr>
      <vt:lpstr>Times New Roman</vt:lpstr>
      <vt:lpstr>Wingdings</vt:lpstr>
      <vt:lpstr>XO Oriel</vt:lpstr>
      <vt:lpstr>Тема Office</vt:lpstr>
      <vt:lpstr>Тема Office</vt:lpstr>
      <vt:lpstr>Тема Office</vt:lpstr>
      <vt:lpstr>Тема Office</vt:lpstr>
      <vt:lpstr>Тема Office</vt:lpstr>
      <vt:lpstr>О состоянии охраны труда и травматизма в Свердловской области</vt:lpstr>
      <vt:lpstr>           Процент % количества погибших по отраслям к общему количеству погибших за 2010-2023 годы </vt:lpstr>
      <vt:lpstr>Количество несчастных случаев на  производстве по предприятиям Свердловской области за 2021, 2022  и 11 мес. 2023г.</vt:lpstr>
      <vt:lpstr>Причины несчастных случаев 2021 г.</vt:lpstr>
      <vt:lpstr>Причины несчастных случаев 2022 г.</vt:lpstr>
      <vt:lpstr>Причины несчастных случаев 2023 г.</vt:lpstr>
      <vt:lpstr> Виды несчастных случаев 2021 г.</vt:lpstr>
      <vt:lpstr>Виды несчастных случаев 2022 г.</vt:lpstr>
      <vt:lpstr>Виды несчастных случаев 2023 г.</vt:lpstr>
      <vt:lpstr>Количество плановых КНМ на предприятиях Свердловской области в период с 2021 г. по декабрь 2023 г.:</vt:lpstr>
      <vt:lpstr>Количество внеплановых КНМ на предприятиях Свердловской области  в период с 2021 г. по декабрь 2023 г.</vt:lpstr>
      <vt:lpstr>Презентация PowerPoint</vt:lpstr>
      <vt:lpstr>Административное производство  в 2021-2023 г.г. по результатам КНМ и расследований.</vt:lpstr>
      <vt:lpstr>Количество несчастных случаев в жилищно-коммунальном хозяйстве Свердловской области за 2021, 2022  и 11 мес. 2023г.</vt:lpstr>
      <vt:lpstr>Количество несчастных случаев в энергетике на производстве Свердловской области за 2021, 2022  и 11 мес. 2023г.</vt:lpstr>
      <vt:lpstr>МИНИСТЕРСТВО ЗДРАВООХРАНЕНИЯ СВЕРДЛОВСКОЙ ОБЛАСТИ ПРИКАЗ от 10 августа 2023 г. N 1858-п О ВНЕСЕНИИ ИЗМЕНЕНИЙ В ПРИКАЗ МИНИСТЕРСТВА ЗДРАВООХРАНЕНИЯ СВЕРДЛОВСКОЙ ОБЛАСТИ ОТ 01.09.2022 N 1988-П "О ДЕЯТЕЛЬНОСТИ ВРАЧЕБНЫХ КОМИССИЙ ДЛЯ ПРОВЕДЕНИЯ ОБЯЗАТЕЛЬНОГО ПСИХИАТРИЧЕСКОГО ОСВИДЕТЕЛЬСТВОВАНИЯ РАБОТНИКОВ, ОСУЩЕСТВЛЯЮЩИХ ОТДЕЛЬНЫЕ ВИДЫ ДЕЯТЕЛЬНОСТИ, А ТАКЖЕ ГРАЖДАН, ОСУЩЕСТВЛЯЮЩИХ ОТДЕЛЬНЫЕ ВИДЫ ДЕЯТЕЛЬНОСТИ, НЕ ЯВЛЯЮЩИЕСЯ ПРОФЕССИОНАЛЬНЫМИ" </vt:lpstr>
      <vt:lpstr> Перечень индикаторов риска нарушения обязательных требований при осуществлении федерального государственного контроля (надзора) за соблюдением трудового законодательства и иных нормативных правовых актов, содержащих нормы трудового права, утв. приказом Министерства труда и социальной защиты Российской Федерации от 30 ноября 2021 года N 838н  </vt:lpstr>
      <vt:lpstr>Приказ Министерства труда и социальной защиты Российской Федерации от 27.03.2023 № 215н "О внесении изменений в приказ Министерства труда и социальной защиты Российской Федерации от 30 ноября 2021 г. № 838н "Об утверждении перечня индикаторов риска нарушения обязательных требований при осуществлении федерального государственного контроля (надзора) за соблюдением трудового законодательства и иных нормативных правовых актов, содержащих нормы трудового права"</vt:lpstr>
      <vt:lpstr>Презентация PowerPoint</vt:lpstr>
      <vt:lpstr> 1 сентября 2022 года утратил силу Порядок обучения по охране труда № 1/29. Начало действия Правил обучения по охране труда и проверки знания требований охраны труда, утвержденных Постановлением Правительства от 24.12.2021 N 2464.  с 1 сентября 2022 года — в части основных требований к обучению и проверке знаний по охране труда; с 1 марта 2023 года — нормы по ведению реестров обученных лиц, аккредитованных организаций; дистанционной проверке знаний в Минтруде России определённого контингента работников. </vt:lpstr>
      <vt:lpstr>Презентация PowerPoint</vt:lpstr>
      <vt:lpstr>Презентация PowerPoint</vt:lpstr>
      <vt:lpstr>Презентация PowerPoint</vt:lpstr>
      <vt:lpstr>Единая общероссийская справочно-информационная система по охране труда </vt:lpstr>
      <vt:lpstr>Требования к работодателям, осуществляющим деятельность  по обучению своих работников вопросам охраны труда (пункт 96 Порядка обучения № 2464)</vt:lpstr>
      <vt:lpstr>Презентация PowerPoint</vt:lpstr>
      <vt:lpstr>   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Завод и голубое небо</dc:title>
  <dc:subject/>
  <dc:creator>obstinate</dc:creator>
  <dc:description>Шаблон презентации с сайта https://presentation-creation.ru/</dc:description>
  <cp:lastModifiedBy>Коньшина Оксана Анатольевна</cp:lastModifiedBy>
  <cp:revision>603</cp:revision>
  <dcterms:created xsi:type="dcterms:W3CDTF">2018-02-25T09:09:03Z</dcterms:created>
  <dcterms:modified xsi:type="dcterms:W3CDTF">2023-12-21T05:50:21Z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Экран (4:3)</vt:lpwstr>
  </property>
  <property fmtid="{D5CDD505-2E9C-101B-9397-08002B2CF9AE}" pid="4" name="Slides">
    <vt:i4>27</vt:i4>
  </property>
</Properties>
</file>