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6.xml.rels" ContentType="application/vnd.openxmlformats-package.relationships+xml"/>
  <Override PartName="/ppt/slideMasters/_rels/slideMaster7.xml.rels" ContentType="application/vnd.openxmlformats-package.relationships+xml"/>
  <Override PartName="/ppt/slideMasters/_rels/slideMaster8.xml.rels" ContentType="application/vnd.openxmlformats-package.relationships+xml"/>
  <Override PartName="/ppt/slideMasters/_rels/slideMaster9.xml.rels" ContentType="application/vnd.openxmlformats-package.relationships+xml"/>
  <Override PartName="/ppt/slideMasters/_rels/slideMaster10.xml.rels" ContentType="application/vnd.openxmlformats-package.relationships+xml"/>
  <Override PartName="/ppt/slideMasters/_rels/slideMaster11.xml.rels" ContentType="application/vnd.openxmlformats-package.relationships+xml"/>
  <Override PartName="/ppt/slideMasters/_rels/slideMaster12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theme/_rels/theme1.xml.rels" ContentType="application/vnd.openxmlformats-package.relationships+xml"/>
  <Override PartName="/ppt/theme/_rels/theme2.xml.rels" ContentType="application/vnd.openxmlformats-package.relationships+xml"/>
  <Override PartName="/ppt/theme/_rels/theme3.xml.rels" ContentType="application/vnd.openxmlformats-package.relationships+xml"/>
  <Override PartName="/ppt/theme/_rels/theme4.xml.rels" ContentType="application/vnd.openxmlformats-package.relationships+xml"/>
  <Override PartName="/ppt/theme/_rels/theme5.xml.rels" ContentType="application/vnd.openxmlformats-package.relationships+xml"/>
  <Override PartName="/ppt/theme/_rels/theme6.xml.rels" ContentType="application/vnd.openxmlformats-package.relationships+xml"/>
  <Override PartName="/ppt/theme/_rels/theme7.xml.rels" ContentType="application/vnd.openxmlformats-package.relationships+xml"/>
  <Override PartName="/ppt/theme/_rels/theme8.xml.rels" ContentType="application/vnd.openxmlformats-package.relationships+xml"/>
  <Override PartName="/ppt/theme/_rels/theme9.xml.rels" ContentType="application/vnd.openxmlformats-package.relationships+xml"/>
  <Override PartName="/ppt/theme/_rels/theme10.xml.rels" ContentType="application/vnd.openxmlformats-package.relationships+xml"/>
  <Override PartName="/ppt/theme/_rels/theme11.xml.rels" ContentType="application/vnd.openxmlformats-package.relationships+xml"/>
  <Override PartName="/ppt/theme/_rels/theme12.xml.rels" ContentType="application/vnd.openxmlformats-package.relationships+xml"/>
  <Override PartName="/ppt/media/image1.jpeg" ContentType="image/jpeg"/>
  <Override PartName="/ppt/media/image3.png" ContentType="image/png"/>
  <Override PartName="/ppt/media/image2.png" ContentType="image/png"/>
  <Override PartName="/ppt/media/image4.png" ContentType="image/png"/>
  <Override PartName="/ppt/media/image5.jpeg" ContentType="image/jpeg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presProps.xml" ContentType="application/vnd.openxmlformats-officedocument.presentationml.presPro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2" r:id="rId4"/>
    <p:sldMasterId id="2147483654" r:id="rId5"/>
    <p:sldMasterId id="2147483656" r:id="rId6"/>
    <p:sldMasterId id="2147483658" r:id="rId7"/>
    <p:sldMasterId id="2147483660" r:id="rId8"/>
    <p:sldMasterId id="2147483662" r:id="rId9"/>
    <p:sldMasterId id="2147483664" r:id="rId10"/>
    <p:sldMasterId id="2147483666" r:id="rId11"/>
    <p:sldMasterId id="2147483668" r:id="rId12"/>
    <p:sldMasterId id="2147483670" r:id="rId13"/>
  </p:sldMasterIdLst>
  <p:sldIdLst>
    <p:sldId id="256" r:id="rId14"/>
    <p:sldId id="257" r:id="rId15"/>
    <p:sldId id="258" r:id="rId16"/>
    <p:sldId id="259" r:id="rId17"/>
    <p:sldId id="260" r:id="rId18"/>
    <p:sldId id="261" r:id="rId19"/>
    <p:sldId id="262" r:id="rId20"/>
    <p:sldId id="263" r:id="rId21"/>
    <p:sldId id="264" r:id="rId22"/>
    <p:sldId id="265" r:id="rId23"/>
  </p:sldIdLst>
  <p:sldSz cx="12192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Master" Target="slideMasters/slideMaster7.xml"/><Relationship Id="rId9" Type="http://schemas.openxmlformats.org/officeDocument/2006/relationships/slideMaster" Target="slideMasters/slideMaster8.xml"/><Relationship Id="rId10" Type="http://schemas.openxmlformats.org/officeDocument/2006/relationships/slideMaster" Target="slideMasters/slideMaster9.xml"/><Relationship Id="rId11" Type="http://schemas.openxmlformats.org/officeDocument/2006/relationships/slideMaster" Target="slideMasters/slideMaster10.xml"/><Relationship Id="rId12" Type="http://schemas.openxmlformats.org/officeDocument/2006/relationships/slideMaster" Target="slideMasters/slideMaster11.xml"/><Relationship Id="rId13" Type="http://schemas.openxmlformats.org/officeDocument/2006/relationships/slideMaster" Target="slideMasters/slideMaster12.xml"/><Relationship Id="rId14" Type="http://schemas.openxmlformats.org/officeDocument/2006/relationships/slide" Target="slides/slide1.xml"/><Relationship Id="rId15" Type="http://schemas.openxmlformats.org/officeDocument/2006/relationships/slide" Target="slides/slide2.xml"/><Relationship Id="rId16" Type="http://schemas.openxmlformats.org/officeDocument/2006/relationships/slide" Target="slides/slide3.xml"/><Relationship Id="rId17" Type="http://schemas.openxmlformats.org/officeDocument/2006/relationships/slide" Target="slides/slide4.xml"/><Relationship Id="rId18" Type="http://schemas.openxmlformats.org/officeDocument/2006/relationships/slide" Target="slides/slide5.xml"/><Relationship Id="rId19" Type="http://schemas.openxmlformats.org/officeDocument/2006/relationships/slide" Target="slides/slide6.xml"/><Relationship Id="rId20" Type="http://schemas.openxmlformats.org/officeDocument/2006/relationships/slide" Target="slides/slide7.xml"/><Relationship Id="rId21" Type="http://schemas.openxmlformats.org/officeDocument/2006/relationships/slide" Target="slides/slide8.xml"/><Relationship Id="rId22" Type="http://schemas.openxmlformats.org/officeDocument/2006/relationships/slide" Target="slides/slide9.xml"/><Relationship Id="rId23" Type="http://schemas.openxmlformats.org/officeDocument/2006/relationships/slide" Target="slides/slide10.xml"/><Relationship Id="rId2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0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20FC0BB-4BB1-46FE-91E2-96DF1CEB811A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9"/>
          </p:nvPr>
        </p:nvSpPr>
        <p:spPr/>
        <p:txBody>
          <a:bodyPr/>
          <a:p>
            <a:fld id="{EDA4FDB5-FACF-4132-B924-10554D1F331D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0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3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2"/>
          </p:nvPr>
        </p:nvSpPr>
        <p:spPr/>
        <p:txBody>
          <a:bodyPr/>
          <a:p>
            <a:fld id="{A8784230-3C2D-4907-A576-A5174FDE7F2E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Num" idx="34"/>
          </p:nvPr>
        </p:nvSpPr>
        <p:spPr/>
        <p:txBody>
          <a:bodyPr/>
          <a:p>
            <a:fld id="{455D6156-90B0-49A8-8EF4-51CC050A01DD}" type="slidenum">
              <a:t>&lt;#&gt;</a:t>
            </a:fld>
          </a:p>
        </p:txBody>
      </p:sp>
      <p:sp>
        <p:nvSpPr>
          <p:cNvPr id="3" name="PlaceHolder 2"/>
          <p:cNvSpPr>
            <a:spLocks noGrp="1"/>
          </p:cNvSpPr>
          <p:nvPr>
            <p:ph type="dt" idx="35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Обычны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1069920" y="484560"/>
            <a:ext cx="10057320" cy="160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subTitle"/>
          </p:nvPr>
        </p:nvSpPr>
        <p:spPr>
          <a:xfrm>
            <a:off x="1069920" y="2121480"/>
            <a:ext cx="10057320" cy="404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3200" spc="-1" strike="noStrike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4E5B4ECB-76B6-49D3-B5BF-DA686F3EA97C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33A7CDF7-6D1C-4D99-A653-9242D95A05A0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4E38F764-474E-40E1-8DFA-351C876BEC4D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2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1069920" y="484560"/>
            <a:ext cx="10057320" cy="160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/>
          </p:nvPr>
        </p:nvSpPr>
        <p:spPr>
          <a:xfrm>
            <a:off x="1069920" y="2121480"/>
            <a:ext cx="10057320" cy="404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4"/>
          </p:nvPr>
        </p:nvSpPr>
        <p:spPr/>
        <p:txBody>
          <a:bodyPr/>
          <a:p>
            <a:fld id="{58BD77A5-B8F4-4085-A9AF-17910D2CC694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5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7"/>
          </p:nvPr>
        </p:nvSpPr>
        <p:spPr/>
        <p:txBody>
          <a:bodyPr/>
          <a:p>
            <a:fld id="{A196DB0A-77CA-4152-84CC-EC5E1EE62140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8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1069920" y="484560"/>
            <a:ext cx="10057320" cy="160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/>
          </p:nvPr>
        </p:nvSpPr>
        <p:spPr>
          <a:xfrm>
            <a:off x="1069920" y="2121480"/>
            <a:ext cx="4907880" cy="404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/>
          </p:nvPr>
        </p:nvSpPr>
        <p:spPr>
          <a:xfrm>
            <a:off x="6223680" y="2121480"/>
            <a:ext cx="4907880" cy="404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9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0"/>
          </p:nvPr>
        </p:nvSpPr>
        <p:spPr/>
        <p:txBody>
          <a:bodyPr/>
          <a:p>
            <a:fld id="{B13403C5-EDA7-4F89-9269-499A46414581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2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3"/>
          </p:nvPr>
        </p:nvSpPr>
        <p:spPr/>
        <p:txBody>
          <a:bodyPr/>
          <a:p>
            <a:fld id="{30988415-4A48-44BC-AE8F-312FDD196EE0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4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1069920" y="484560"/>
            <a:ext cx="10057320" cy="160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6"/>
          </p:nvPr>
        </p:nvSpPr>
        <p:spPr/>
        <p:txBody>
          <a:bodyPr/>
          <a:p>
            <a:fld id="{D50D9BE6-7BD3-4C66-BADA-02BF5D441EE5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7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3.png"/><Relationship Id="rId5" Type="http://schemas.openxmlformats.org/officeDocument/2006/relationships/image" Target="../media/image3.png"/><Relationship Id="rId6" Type="http://schemas.openxmlformats.org/officeDocument/2006/relationships/image" Target="../media/image4.png"/><Relationship Id="rId7" Type="http://schemas.openxmlformats.org/officeDocument/2006/relationships/slideLayout" Target="../slideLayouts/slideLayout1.xml"/>
</Relationships>
</file>

<file path=ppt/slideMasters/_rels/slideMaster10.xml.rels><?xml version="1.0" encoding="UTF-8"?>
<Relationships xmlns="http://schemas.openxmlformats.org/package/2006/relationships"><Relationship Id="rId1" Type="http://schemas.openxmlformats.org/officeDocument/2006/relationships/theme" Target="../theme/theme10.xml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0.xml"/>
</Relationships>
</file>

<file path=ppt/slideMasters/_rels/slideMaster11.xml.rels><?xml version="1.0" encoding="UTF-8"?>
<Relationships xmlns="http://schemas.openxmlformats.org/package/2006/relationships"><Relationship Id="rId1" Type="http://schemas.openxmlformats.org/officeDocument/2006/relationships/theme" Target="../theme/theme11.xml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2.png"/><Relationship Id="rId5" Type="http://schemas.openxmlformats.org/officeDocument/2006/relationships/slideLayout" Target="../slideLayouts/slideLayout11.xml"/>
</Relationships>
</file>

<file path=ppt/slideMasters/_rels/slideMaster12.xml.rels><?xml version="1.0" encoding="UTF-8"?>
<Relationships xmlns="http://schemas.openxmlformats.org/package/2006/relationships"><Relationship Id="rId1" Type="http://schemas.openxmlformats.org/officeDocument/2006/relationships/theme" Target="../theme/theme12.xml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2.png"/><Relationship Id="rId5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3.png"/><Relationship Id="rId5" Type="http://schemas.openxmlformats.org/officeDocument/2006/relationships/image" Target="../media/image3.png"/><Relationship Id="rId6" Type="http://schemas.openxmlformats.org/officeDocument/2006/relationships/image" Target="../media/image4.png"/><Relationship Id="rId7" Type="http://schemas.openxmlformats.org/officeDocument/2006/relationships/slideLayout" Target="../slideLayouts/slideLayout2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3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4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5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slideLayout" Target="../slideLayouts/slideLayout6.xml"/>
</Relationships>
</file>

<file path=ppt/slideMasters/_rels/slideMaster7.xml.rels><?xml version="1.0" encoding="UTF-8"?>
<Relationships xmlns="http://schemas.openxmlformats.org/package/2006/relationships"><Relationship Id="rId1" Type="http://schemas.openxmlformats.org/officeDocument/2006/relationships/theme" Target="../theme/theme7.xml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7.xml"/>
</Relationships>
</file>

<file path=ppt/slideMasters/_rels/slideMaster8.xml.rels><?xml version="1.0" encoding="UTF-8"?>
<Relationships xmlns="http://schemas.openxmlformats.org/package/2006/relationships"><Relationship Id="rId1" Type="http://schemas.openxmlformats.org/officeDocument/2006/relationships/theme" Target="../theme/theme8.xml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8.xml"/>
</Relationships>
</file>

<file path=ppt/slideMasters/_rels/slideMaster9.xml.rels><?xml version="1.0" encoding="UTF-8"?>
<Relationships xmlns="http://schemas.openxmlformats.org/package/2006/relationships"><Relationship Id="rId1" Type="http://schemas.openxmlformats.org/officeDocument/2006/relationships/theme" Target="../theme/theme9.xml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9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0" name="Group 6"/>
          <p:cNvGrpSpPr/>
          <p:nvPr/>
        </p:nvGrpSpPr>
        <p:grpSpPr>
          <a:xfrm>
            <a:off x="11401560" y="6229800"/>
            <a:ext cx="456120" cy="456120"/>
            <a:chOff x="11401560" y="6229800"/>
            <a:chExt cx="456120" cy="456120"/>
          </a:xfrm>
        </p:grpSpPr>
        <p:sp>
          <p:nvSpPr>
            <p:cNvPr id="1" name="Oval 7"/>
            <p:cNvSpPr/>
            <p:nvPr/>
          </p:nvSpPr>
          <p:spPr>
            <a:xfrm>
              <a:off x="11401560" y="6229800"/>
              <a:ext cx="456120" cy="456120"/>
            </a:xfrm>
            <a:prstGeom prst="ellipse">
              <a:avLst/>
            </a:prstGeom>
            <a:blipFill rotWithShape="0">
              <a:blip r:embed="rId2"/>
              <a:srcRect/>
              <a:tile tx="56980" ty="0" sx="84968" sy="84956" algn="tl"/>
            </a:blipFill>
            <a:ln w="2540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XO Oriel"/>
              </a:endParaRPr>
            </a:p>
          </p:txBody>
        </p:sp>
        <p:sp>
          <p:nvSpPr>
            <p:cNvPr id="2" name="Oval 8"/>
            <p:cNvSpPr/>
            <p:nvPr/>
          </p:nvSpPr>
          <p:spPr>
            <a:xfrm>
              <a:off x="11431080" y="6258960"/>
              <a:ext cx="397800" cy="397800"/>
            </a:xfrm>
            <a:prstGeom prst="ellipse">
              <a:avLst/>
            </a:prstGeom>
            <a:noFill/>
            <a:ln w="127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XO Oriel"/>
              </a:endParaRPr>
            </a:p>
          </p:txBody>
        </p:sp>
      </p:grpSp>
      <p:sp>
        <p:nvSpPr>
          <p:cNvPr id="3" name="Rectangle 6"/>
          <p:cNvSpPr/>
          <p:nvPr/>
        </p:nvSpPr>
        <p:spPr>
          <a:xfrm>
            <a:off x="920880" y="1347120"/>
            <a:ext cx="10221840" cy="79560"/>
          </a:xfrm>
          <a:prstGeom prst="rect">
            <a:avLst/>
          </a:prstGeom>
          <a:blipFill rotWithShape="0">
            <a:blip r:embed="rId3">
              <a:alphaModFix amt="85000"/>
            </a:blip>
            <a:srcRect/>
            <a:tile tx="0" ty="1004659" sx="91969" sy="88953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35640" bIns="35640" anchor="t">
            <a:noAutofit/>
          </a:bodyPr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4" name="Rectangle 7"/>
          <p:cNvSpPr/>
          <p:nvPr/>
        </p:nvSpPr>
        <p:spPr>
          <a:xfrm>
            <a:off x="920880" y="4299840"/>
            <a:ext cx="10221840" cy="79560"/>
          </a:xfrm>
          <a:prstGeom prst="rect">
            <a:avLst/>
          </a:prstGeom>
          <a:blipFill rotWithShape="0">
            <a:blip r:embed="rId4">
              <a:alphaModFix amt="85000"/>
            </a:blip>
            <a:srcRect/>
            <a:tile tx="0" ty="1039910" sx="91969" sy="88953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35640" bIns="35640" anchor="t">
            <a:noAutofit/>
          </a:bodyPr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5" name="Rectangle 8"/>
          <p:cNvSpPr/>
          <p:nvPr/>
        </p:nvSpPr>
        <p:spPr>
          <a:xfrm>
            <a:off x="920880" y="1484640"/>
            <a:ext cx="10221840" cy="2742120"/>
          </a:xfrm>
          <a:prstGeom prst="rect">
            <a:avLst/>
          </a:prstGeom>
          <a:blipFill rotWithShape="0">
            <a:blip r:embed="rId5">
              <a:alphaModFix amt="85000"/>
            </a:blip>
            <a:srcRect/>
            <a:tile tx="0" ty="1057536" sx="91969" sy="88953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XO Oriel"/>
            </a:endParaRPr>
          </a:p>
        </p:txBody>
      </p:sp>
      <p:grpSp>
        <p:nvGrpSpPr>
          <p:cNvPr id="6" name="Group 9"/>
          <p:cNvGrpSpPr/>
          <p:nvPr/>
        </p:nvGrpSpPr>
        <p:grpSpPr>
          <a:xfrm>
            <a:off x="9649080" y="4069080"/>
            <a:ext cx="1080000" cy="1080000"/>
            <a:chOff x="9649080" y="4069080"/>
            <a:chExt cx="1080000" cy="1080000"/>
          </a:xfrm>
        </p:grpSpPr>
        <p:sp>
          <p:nvSpPr>
            <p:cNvPr id="7" name="Oval 10"/>
            <p:cNvSpPr/>
            <p:nvPr/>
          </p:nvSpPr>
          <p:spPr>
            <a:xfrm>
              <a:off x="9649080" y="4069080"/>
              <a:ext cx="1080000" cy="1080000"/>
            </a:xfrm>
            <a:prstGeom prst="ellipse">
              <a:avLst/>
            </a:prstGeom>
            <a:blipFill rotWithShape="0">
              <a:blip r:embed="rId6"/>
              <a:srcRect/>
              <a:tile tx="0" ty="0" sx="84968" sy="84956" algn="tl"/>
            </a:blipFill>
            <a:ln w="2540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XO Oriel"/>
              </a:endParaRPr>
            </a:p>
          </p:txBody>
        </p:sp>
        <p:sp>
          <p:nvSpPr>
            <p:cNvPr id="8" name="Oval 11"/>
            <p:cNvSpPr/>
            <p:nvPr/>
          </p:nvSpPr>
          <p:spPr>
            <a:xfrm>
              <a:off x="9757440" y="4177080"/>
              <a:ext cx="863640" cy="863640"/>
            </a:xfrm>
            <a:prstGeom prst="ellipse">
              <a:avLst/>
            </a:prstGeom>
            <a:noFill/>
            <a:ln w="254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XO Oriel"/>
              </a:endParaRPr>
            </a:p>
          </p:txBody>
        </p:sp>
      </p:grpSp>
      <p:sp>
        <p:nvSpPr>
          <p:cNvPr id="9" name="PlaceHolder 1"/>
          <p:cNvSpPr>
            <a:spLocks noGrp="1"/>
          </p:cNvSpPr>
          <p:nvPr>
            <p:ph type="ftr" idx="1"/>
          </p:nvPr>
        </p:nvSpPr>
        <p:spPr>
          <a:xfrm>
            <a:off x="1088280" y="6272640"/>
            <a:ext cx="632664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 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ldNum" idx="2"/>
          </p:nvPr>
        </p:nvSpPr>
        <p:spPr>
          <a:xfrm>
            <a:off x="9592560" y="4289400"/>
            <a:ext cx="1192680" cy="639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1" lang="ru-RU" sz="2800" spc="-1" strike="noStrike">
                <a:solidFill>
                  <a:srgbClr val="ffffff"/>
                </a:solidFill>
                <a:latin typeface="Rockwell Condensed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fld id="{99D6945B-E5B9-4383-AEDB-2A8CA87B9882}" type="slidenum">
              <a:rPr b="1" lang="ru-RU" sz="2800" spc="-1" strike="noStrike">
                <a:solidFill>
                  <a:srgbClr val="ffffff"/>
                </a:solidFill>
                <a:latin typeface="Rockwell Condensed"/>
              </a:rPr>
              <a:t>1</a:t>
            </a:fld>
            <a:endParaRPr b="0" lang="ru-RU" sz="28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dt" idx="3"/>
          </p:nvPr>
        </p:nvSpPr>
        <p:spPr>
          <a:xfrm>
            <a:off x="7964280" y="6272640"/>
            <a:ext cx="327240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 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7"/>
  </p:sldLayoutIdLst>
</p:sldMaster>
</file>

<file path=ppt/slideMasters/slideMaster10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5" name="Group 6"/>
          <p:cNvGrpSpPr/>
          <p:nvPr/>
        </p:nvGrpSpPr>
        <p:grpSpPr>
          <a:xfrm>
            <a:off x="11401560" y="6229800"/>
            <a:ext cx="456120" cy="456120"/>
            <a:chOff x="11401560" y="6229800"/>
            <a:chExt cx="456120" cy="456120"/>
          </a:xfrm>
        </p:grpSpPr>
        <p:sp>
          <p:nvSpPr>
            <p:cNvPr id="86" name="Oval 7"/>
            <p:cNvSpPr/>
            <p:nvPr/>
          </p:nvSpPr>
          <p:spPr>
            <a:xfrm>
              <a:off x="11401560" y="6229800"/>
              <a:ext cx="456120" cy="456120"/>
            </a:xfrm>
            <a:prstGeom prst="ellipse">
              <a:avLst/>
            </a:prstGeom>
            <a:blipFill rotWithShape="0">
              <a:blip r:embed="rId2"/>
              <a:srcRect/>
              <a:tile tx="56980" ty="0" sx="84968" sy="84956" algn="tl"/>
            </a:blipFill>
            <a:ln w="2540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XO Oriel"/>
              </a:endParaRPr>
            </a:p>
          </p:txBody>
        </p:sp>
        <p:sp>
          <p:nvSpPr>
            <p:cNvPr id="87" name="Oval 8"/>
            <p:cNvSpPr/>
            <p:nvPr/>
          </p:nvSpPr>
          <p:spPr>
            <a:xfrm>
              <a:off x="11431080" y="6258960"/>
              <a:ext cx="397800" cy="397800"/>
            </a:xfrm>
            <a:prstGeom prst="ellipse">
              <a:avLst/>
            </a:prstGeom>
            <a:noFill/>
            <a:ln w="127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XO Oriel"/>
              </a:endParaRPr>
            </a:p>
          </p:txBody>
        </p:sp>
      </p:grpSp>
      <p:sp>
        <p:nvSpPr>
          <p:cNvPr id="88" name="PlaceHolder 1"/>
          <p:cNvSpPr>
            <a:spLocks noGrp="1"/>
          </p:cNvSpPr>
          <p:nvPr>
            <p:ph type="ftr" idx="28"/>
          </p:nvPr>
        </p:nvSpPr>
        <p:spPr>
          <a:xfrm>
            <a:off x="1088280" y="6272640"/>
            <a:ext cx="632664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 type="sldNum" idx="29"/>
          </p:nvPr>
        </p:nvSpPr>
        <p:spPr>
          <a:xfrm>
            <a:off x="11311200" y="6272640"/>
            <a:ext cx="63900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1" lang="ru-RU" sz="1400" spc="-1" strike="noStrike">
                <a:solidFill>
                  <a:srgbClr val="ffffff"/>
                </a:solidFill>
                <a:latin typeface="Rockwell Condensed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fld id="{DF4904F5-2E4F-482B-8DFB-5176023A5DBC}" type="slidenum">
              <a:rPr b="1" lang="ru-RU" sz="1400" spc="-1" strike="noStrike">
                <a:solidFill>
                  <a:srgbClr val="ffffff"/>
                </a:solidFill>
                <a:latin typeface="Rockwell Condensed"/>
              </a:rPr>
              <a:t>&lt;номер&gt;</a:t>
            </a:fld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90" name="PlaceHolder 3"/>
          <p:cNvSpPr>
            <a:spLocks noGrp="1"/>
          </p:cNvSpPr>
          <p:nvPr>
            <p:ph type="dt" idx="30"/>
          </p:nvPr>
        </p:nvSpPr>
        <p:spPr>
          <a:xfrm>
            <a:off x="7964280" y="6272640"/>
            <a:ext cx="327240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7" r:id="rId3"/>
  </p:sldLayoutIdLst>
</p:sldMaster>
</file>

<file path=ppt/slideMasters/slideMaster1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1" name="Group 6"/>
          <p:cNvGrpSpPr/>
          <p:nvPr/>
        </p:nvGrpSpPr>
        <p:grpSpPr>
          <a:xfrm>
            <a:off x="11401560" y="6229800"/>
            <a:ext cx="456120" cy="456120"/>
            <a:chOff x="11401560" y="6229800"/>
            <a:chExt cx="456120" cy="456120"/>
          </a:xfrm>
        </p:grpSpPr>
        <p:sp>
          <p:nvSpPr>
            <p:cNvPr id="92" name="Oval 7"/>
            <p:cNvSpPr/>
            <p:nvPr/>
          </p:nvSpPr>
          <p:spPr>
            <a:xfrm>
              <a:off x="11401560" y="6229800"/>
              <a:ext cx="456120" cy="456120"/>
            </a:xfrm>
            <a:prstGeom prst="ellipse">
              <a:avLst/>
            </a:prstGeom>
            <a:blipFill rotWithShape="0">
              <a:blip r:embed="rId2"/>
              <a:srcRect/>
              <a:tile tx="56980" ty="0" sx="84968" sy="84956" algn="tl"/>
            </a:blipFill>
            <a:ln w="2540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XO Oriel"/>
              </a:endParaRPr>
            </a:p>
          </p:txBody>
        </p:sp>
        <p:sp>
          <p:nvSpPr>
            <p:cNvPr id="93" name="Oval 8"/>
            <p:cNvSpPr/>
            <p:nvPr/>
          </p:nvSpPr>
          <p:spPr>
            <a:xfrm>
              <a:off x="11431080" y="6258960"/>
              <a:ext cx="397800" cy="397800"/>
            </a:xfrm>
            <a:prstGeom prst="ellipse">
              <a:avLst/>
            </a:prstGeom>
            <a:noFill/>
            <a:ln w="127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XO Oriel"/>
              </a:endParaRPr>
            </a:p>
          </p:txBody>
        </p:sp>
      </p:grpSp>
      <p:sp>
        <p:nvSpPr>
          <p:cNvPr id="94" name="Rectangle 7"/>
          <p:cNvSpPr/>
          <p:nvPr/>
        </p:nvSpPr>
        <p:spPr>
          <a:xfrm>
            <a:off x="8303760" y="0"/>
            <a:ext cx="3887280" cy="6856920"/>
          </a:xfrm>
          <a:prstGeom prst="rect">
            <a:avLst/>
          </a:prstGeom>
          <a:blipFill rotWithShape="0">
            <a:blip r:embed="rId3">
              <a:alphaModFix amt="60000"/>
            </a:blip>
            <a:srcRect/>
            <a:tile tx="0" ty="1057536" sx="91969" sy="88953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XO Oriel"/>
            </a:endParaRPr>
          </a:p>
        </p:txBody>
      </p:sp>
      <p:grpSp>
        <p:nvGrpSpPr>
          <p:cNvPr id="95" name="Group 8"/>
          <p:cNvGrpSpPr/>
          <p:nvPr/>
        </p:nvGrpSpPr>
        <p:grpSpPr>
          <a:xfrm>
            <a:off x="11401560" y="6229800"/>
            <a:ext cx="456120" cy="456120"/>
            <a:chOff x="11401560" y="6229800"/>
            <a:chExt cx="456120" cy="456120"/>
          </a:xfrm>
        </p:grpSpPr>
        <p:sp>
          <p:nvSpPr>
            <p:cNvPr id="96" name="Oval 9"/>
            <p:cNvSpPr/>
            <p:nvPr/>
          </p:nvSpPr>
          <p:spPr>
            <a:xfrm>
              <a:off x="11401560" y="6229800"/>
              <a:ext cx="456120" cy="456120"/>
            </a:xfrm>
            <a:prstGeom prst="ellipse">
              <a:avLst/>
            </a:prstGeom>
            <a:blipFill rotWithShape="0">
              <a:blip r:embed="rId4"/>
              <a:srcRect/>
              <a:tile tx="56980" ty="0" sx="84968" sy="84956" algn="tl"/>
            </a:blipFill>
            <a:ln w="2540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XO Oriel"/>
              </a:endParaRPr>
            </a:p>
          </p:txBody>
        </p:sp>
        <p:sp>
          <p:nvSpPr>
            <p:cNvPr id="97" name="Oval 10"/>
            <p:cNvSpPr/>
            <p:nvPr/>
          </p:nvSpPr>
          <p:spPr>
            <a:xfrm>
              <a:off x="11431080" y="6258960"/>
              <a:ext cx="397800" cy="397800"/>
            </a:xfrm>
            <a:prstGeom prst="ellipse">
              <a:avLst/>
            </a:prstGeom>
            <a:noFill/>
            <a:ln w="127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XO Oriel"/>
              </a:endParaRPr>
            </a:p>
          </p:txBody>
        </p:sp>
      </p:grpSp>
      <p:sp>
        <p:nvSpPr>
          <p:cNvPr id="98" name="PlaceHolder 1"/>
          <p:cNvSpPr>
            <a:spLocks noGrp="1"/>
          </p:cNvSpPr>
          <p:nvPr>
            <p:ph type="ftr" idx="31"/>
          </p:nvPr>
        </p:nvSpPr>
        <p:spPr>
          <a:xfrm>
            <a:off x="1088280" y="6272640"/>
            <a:ext cx="632664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99" name="PlaceHolder 2"/>
          <p:cNvSpPr>
            <a:spLocks noGrp="1"/>
          </p:cNvSpPr>
          <p:nvPr>
            <p:ph type="sldNum" idx="32"/>
          </p:nvPr>
        </p:nvSpPr>
        <p:spPr>
          <a:xfrm>
            <a:off x="11311200" y="6272640"/>
            <a:ext cx="63900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1" lang="ru-RU" sz="1400" spc="-1" strike="noStrike">
                <a:solidFill>
                  <a:srgbClr val="ffffff"/>
                </a:solidFill>
                <a:latin typeface="Rockwell Condensed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fld id="{D101C1D3-8422-464E-9FB9-CE897997852D}" type="slidenum">
              <a:rPr b="1" lang="ru-RU" sz="1400" spc="-1" strike="noStrike">
                <a:solidFill>
                  <a:srgbClr val="ffffff"/>
                </a:solidFill>
                <a:latin typeface="Rockwell Condensed"/>
              </a:rPr>
              <a:t>&lt;номер&gt;</a:t>
            </a:fld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00" name="PlaceHolder 3"/>
          <p:cNvSpPr>
            <a:spLocks noGrp="1"/>
          </p:cNvSpPr>
          <p:nvPr>
            <p:ph type="dt" idx="33"/>
          </p:nvPr>
        </p:nvSpPr>
        <p:spPr>
          <a:xfrm>
            <a:off x="7964280" y="6272640"/>
            <a:ext cx="327240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9" r:id="rId5"/>
  </p:sldLayoutIdLst>
</p:sldMaster>
</file>

<file path=ppt/slideMasters/slideMaster1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1" name="Group 6"/>
          <p:cNvGrpSpPr/>
          <p:nvPr/>
        </p:nvGrpSpPr>
        <p:grpSpPr>
          <a:xfrm>
            <a:off x="11401560" y="6229800"/>
            <a:ext cx="456120" cy="456120"/>
            <a:chOff x="11401560" y="6229800"/>
            <a:chExt cx="456120" cy="456120"/>
          </a:xfrm>
        </p:grpSpPr>
        <p:sp>
          <p:nvSpPr>
            <p:cNvPr id="102" name="Oval 7"/>
            <p:cNvSpPr/>
            <p:nvPr/>
          </p:nvSpPr>
          <p:spPr>
            <a:xfrm>
              <a:off x="11401560" y="6229800"/>
              <a:ext cx="456120" cy="456120"/>
            </a:xfrm>
            <a:prstGeom prst="ellipse">
              <a:avLst/>
            </a:prstGeom>
            <a:blipFill rotWithShape="0">
              <a:blip r:embed="rId2"/>
              <a:srcRect/>
              <a:tile tx="56980" ty="0" sx="84968" sy="84956" algn="tl"/>
            </a:blipFill>
            <a:ln w="2540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XO Oriel"/>
              </a:endParaRPr>
            </a:p>
          </p:txBody>
        </p:sp>
        <p:sp>
          <p:nvSpPr>
            <p:cNvPr id="103" name="Oval 8"/>
            <p:cNvSpPr/>
            <p:nvPr/>
          </p:nvSpPr>
          <p:spPr>
            <a:xfrm>
              <a:off x="11431080" y="6258960"/>
              <a:ext cx="397800" cy="397800"/>
            </a:xfrm>
            <a:prstGeom prst="ellipse">
              <a:avLst/>
            </a:prstGeom>
            <a:noFill/>
            <a:ln w="127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XO Oriel"/>
              </a:endParaRPr>
            </a:p>
          </p:txBody>
        </p:sp>
      </p:grpSp>
      <p:sp>
        <p:nvSpPr>
          <p:cNvPr id="104" name="Rectangle 10"/>
          <p:cNvSpPr/>
          <p:nvPr/>
        </p:nvSpPr>
        <p:spPr>
          <a:xfrm>
            <a:off x="8303760" y="0"/>
            <a:ext cx="3887280" cy="6856920"/>
          </a:xfrm>
          <a:prstGeom prst="rect">
            <a:avLst/>
          </a:prstGeom>
          <a:blipFill rotWithShape="0">
            <a:blip r:embed="rId3">
              <a:alphaModFix amt="60000"/>
            </a:blip>
            <a:srcRect/>
            <a:tile tx="0" ty="1057536" sx="91969" sy="88953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XO Oriel"/>
            </a:endParaRPr>
          </a:p>
        </p:txBody>
      </p:sp>
      <p:grpSp>
        <p:nvGrpSpPr>
          <p:cNvPr id="105" name="Group 7"/>
          <p:cNvGrpSpPr/>
          <p:nvPr/>
        </p:nvGrpSpPr>
        <p:grpSpPr>
          <a:xfrm>
            <a:off x="11401560" y="6229800"/>
            <a:ext cx="456120" cy="456120"/>
            <a:chOff x="11401560" y="6229800"/>
            <a:chExt cx="456120" cy="456120"/>
          </a:xfrm>
        </p:grpSpPr>
        <p:sp>
          <p:nvSpPr>
            <p:cNvPr id="106" name="Oval 8"/>
            <p:cNvSpPr/>
            <p:nvPr/>
          </p:nvSpPr>
          <p:spPr>
            <a:xfrm>
              <a:off x="11401560" y="6229800"/>
              <a:ext cx="456120" cy="456120"/>
            </a:xfrm>
            <a:prstGeom prst="ellipse">
              <a:avLst/>
            </a:prstGeom>
            <a:blipFill rotWithShape="0">
              <a:blip r:embed="rId4"/>
              <a:srcRect/>
              <a:tile tx="56980" ty="0" sx="84968" sy="84956" algn="tl"/>
            </a:blipFill>
            <a:ln w="2540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XO Oriel"/>
              </a:endParaRPr>
            </a:p>
          </p:txBody>
        </p:sp>
        <p:sp>
          <p:nvSpPr>
            <p:cNvPr id="107" name="Oval 9"/>
            <p:cNvSpPr/>
            <p:nvPr/>
          </p:nvSpPr>
          <p:spPr>
            <a:xfrm>
              <a:off x="11431080" y="6258960"/>
              <a:ext cx="397800" cy="397800"/>
            </a:xfrm>
            <a:prstGeom prst="ellipse">
              <a:avLst/>
            </a:prstGeom>
            <a:noFill/>
            <a:ln w="127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XO Oriel"/>
              </a:endParaRPr>
            </a:p>
          </p:txBody>
        </p:sp>
      </p:grpSp>
      <p:sp>
        <p:nvSpPr>
          <p:cNvPr id="108" name="PlaceHolder 1"/>
          <p:cNvSpPr>
            <a:spLocks noGrp="1"/>
          </p:cNvSpPr>
          <p:nvPr>
            <p:ph type="sldNum" idx="34"/>
          </p:nvPr>
        </p:nvSpPr>
        <p:spPr>
          <a:xfrm>
            <a:off x="11311200" y="6272640"/>
            <a:ext cx="63900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1" lang="ru-RU" sz="1400" spc="-1" strike="noStrike">
                <a:solidFill>
                  <a:srgbClr val="ffffff"/>
                </a:solidFill>
                <a:latin typeface="Rockwell Condensed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fld id="{85D7D8AC-7720-4726-904D-BB082A0FAF72}" type="slidenum">
              <a:rPr b="1" lang="ru-RU" sz="1400" spc="-1" strike="noStrike">
                <a:solidFill>
                  <a:srgbClr val="ffffff"/>
                </a:solidFill>
                <a:latin typeface="Rockwell Condensed"/>
              </a:rPr>
              <a:t>&lt;номер&gt;</a:t>
            </a:fld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 type="dt" idx="35"/>
          </p:nvPr>
        </p:nvSpPr>
        <p:spPr>
          <a:xfrm>
            <a:off x="7964280" y="6272640"/>
            <a:ext cx="327240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1" r:id="rId5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6"/>
          <p:cNvGrpSpPr/>
          <p:nvPr/>
        </p:nvGrpSpPr>
        <p:grpSpPr>
          <a:xfrm>
            <a:off x="11401560" y="6229800"/>
            <a:ext cx="456120" cy="456120"/>
            <a:chOff x="11401560" y="6229800"/>
            <a:chExt cx="456120" cy="456120"/>
          </a:xfrm>
        </p:grpSpPr>
        <p:sp>
          <p:nvSpPr>
            <p:cNvPr id="13" name="Oval 7"/>
            <p:cNvSpPr/>
            <p:nvPr/>
          </p:nvSpPr>
          <p:spPr>
            <a:xfrm>
              <a:off x="11401560" y="6229800"/>
              <a:ext cx="456120" cy="456120"/>
            </a:xfrm>
            <a:prstGeom prst="ellipse">
              <a:avLst/>
            </a:prstGeom>
            <a:blipFill rotWithShape="0">
              <a:blip r:embed="rId2"/>
              <a:srcRect/>
              <a:tile tx="56980" ty="0" sx="84968" sy="84956" algn="tl"/>
            </a:blipFill>
            <a:ln w="2540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XO Oriel"/>
              </a:endParaRPr>
            </a:p>
          </p:txBody>
        </p:sp>
        <p:sp>
          <p:nvSpPr>
            <p:cNvPr id="14" name="Oval 8"/>
            <p:cNvSpPr/>
            <p:nvPr/>
          </p:nvSpPr>
          <p:spPr>
            <a:xfrm>
              <a:off x="11431080" y="6258960"/>
              <a:ext cx="397800" cy="397800"/>
            </a:xfrm>
            <a:prstGeom prst="ellipse">
              <a:avLst/>
            </a:prstGeom>
            <a:noFill/>
            <a:ln w="127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XO Oriel"/>
              </a:endParaRPr>
            </a:p>
          </p:txBody>
        </p:sp>
      </p:grpSp>
      <p:sp>
        <p:nvSpPr>
          <p:cNvPr id="15" name="Rectangle 6"/>
          <p:cNvSpPr/>
          <p:nvPr/>
        </p:nvSpPr>
        <p:spPr>
          <a:xfrm>
            <a:off x="920880" y="1347120"/>
            <a:ext cx="10221840" cy="79560"/>
          </a:xfrm>
          <a:prstGeom prst="rect">
            <a:avLst/>
          </a:prstGeom>
          <a:blipFill rotWithShape="0">
            <a:blip r:embed="rId3">
              <a:alphaModFix amt="85000"/>
            </a:blip>
            <a:srcRect/>
            <a:tile tx="0" ty="1004659" sx="91969" sy="88953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35640" bIns="35640" anchor="t">
            <a:noAutofit/>
          </a:bodyPr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16" name="Rectangle 7"/>
          <p:cNvSpPr/>
          <p:nvPr/>
        </p:nvSpPr>
        <p:spPr>
          <a:xfrm>
            <a:off x="920880" y="4299840"/>
            <a:ext cx="10221840" cy="79560"/>
          </a:xfrm>
          <a:prstGeom prst="rect">
            <a:avLst/>
          </a:prstGeom>
          <a:blipFill rotWithShape="0">
            <a:blip r:embed="rId4">
              <a:alphaModFix amt="85000"/>
            </a:blip>
            <a:srcRect/>
            <a:tile tx="0" ty="1039910" sx="91969" sy="88953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35640" bIns="35640" anchor="t">
            <a:noAutofit/>
          </a:bodyPr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17" name="Rectangle 8"/>
          <p:cNvSpPr/>
          <p:nvPr/>
        </p:nvSpPr>
        <p:spPr>
          <a:xfrm>
            <a:off x="920880" y="1484640"/>
            <a:ext cx="10221840" cy="2742120"/>
          </a:xfrm>
          <a:prstGeom prst="rect">
            <a:avLst/>
          </a:prstGeom>
          <a:blipFill rotWithShape="0">
            <a:blip r:embed="rId5">
              <a:alphaModFix amt="85000"/>
            </a:blip>
            <a:srcRect/>
            <a:tile tx="0" ty="1057536" sx="91969" sy="88953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XO Oriel"/>
            </a:endParaRPr>
          </a:p>
        </p:txBody>
      </p:sp>
      <p:grpSp>
        <p:nvGrpSpPr>
          <p:cNvPr id="18" name="Group 9"/>
          <p:cNvGrpSpPr/>
          <p:nvPr/>
        </p:nvGrpSpPr>
        <p:grpSpPr>
          <a:xfrm>
            <a:off x="9649080" y="4069080"/>
            <a:ext cx="1080000" cy="1080000"/>
            <a:chOff x="9649080" y="4069080"/>
            <a:chExt cx="1080000" cy="1080000"/>
          </a:xfrm>
        </p:grpSpPr>
        <p:sp>
          <p:nvSpPr>
            <p:cNvPr id="19" name="Oval 10"/>
            <p:cNvSpPr/>
            <p:nvPr/>
          </p:nvSpPr>
          <p:spPr>
            <a:xfrm>
              <a:off x="9649080" y="4069080"/>
              <a:ext cx="1080000" cy="1080000"/>
            </a:xfrm>
            <a:prstGeom prst="ellipse">
              <a:avLst/>
            </a:prstGeom>
            <a:blipFill rotWithShape="0">
              <a:blip r:embed="rId6"/>
              <a:srcRect/>
              <a:tile tx="0" ty="0" sx="84968" sy="84956" algn="tl"/>
            </a:blipFill>
            <a:ln w="2540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XO Oriel"/>
              </a:endParaRPr>
            </a:p>
          </p:txBody>
        </p:sp>
        <p:sp>
          <p:nvSpPr>
            <p:cNvPr id="20" name="Oval 11"/>
            <p:cNvSpPr/>
            <p:nvPr/>
          </p:nvSpPr>
          <p:spPr>
            <a:xfrm>
              <a:off x="9757440" y="4177080"/>
              <a:ext cx="863640" cy="863640"/>
            </a:xfrm>
            <a:prstGeom prst="ellipse">
              <a:avLst/>
            </a:prstGeom>
            <a:noFill/>
            <a:ln w="254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XO Oriel"/>
              </a:endParaRPr>
            </a:p>
          </p:txBody>
        </p:sp>
      </p:grpSp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1069920" y="484560"/>
            <a:ext cx="10057320" cy="160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pc="-1" strike="noStrike">
                <a:solidFill>
                  <a:srgbClr val="000000"/>
                </a:solidFill>
                <a:latin typeface="XO Oriel"/>
              </a:rPr>
              <a:t>Для правки текста заглавия щёлкните мышью</a:t>
            </a:r>
            <a:endParaRPr b="0" lang="ru-RU" sz="1800" spc="-1" strike="noStrike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ftr" idx="4"/>
          </p:nvPr>
        </p:nvSpPr>
        <p:spPr>
          <a:xfrm>
            <a:off x="1088280" y="6272640"/>
            <a:ext cx="632664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sldNum" idx="5"/>
          </p:nvPr>
        </p:nvSpPr>
        <p:spPr>
          <a:xfrm>
            <a:off x="9592560" y="4289400"/>
            <a:ext cx="1192680" cy="639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1" lang="ru-RU" sz="2800" spc="-1" strike="noStrike">
                <a:solidFill>
                  <a:srgbClr val="ffffff"/>
                </a:solidFill>
                <a:latin typeface="Rockwell Condensed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fld id="{9BC80BA9-2864-475F-9A38-BF67CE566F86}" type="slidenum">
              <a:rPr b="1" lang="ru-RU" sz="2800" spc="-1" strike="noStrike">
                <a:solidFill>
                  <a:srgbClr val="ffffff"/>
                </a:solidFill>
                <a:latin typeface="Rockwell Condensed"/>
              </a:rPr>
              <a:t>&lt;номер&gt;</a:t>
            </a:fld>
            <a:endParaRPr b="0" lang="ru-RU" sz="28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dt" idx="6"/>
          </p:nvPr>
        </p:nvSpPr>
        <p:spPr>
          <a:xfrm>
            <a:off x="7964280" y="6272640"/>
            <a:ext cx="327240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1" r:id="rId7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6"/>
          <p:cNvGrpSpPr/>
          <p:nvPr/>
        </p:nvGrpSpPr>
        <p:grpSpPr>
          <a:xfrm>
            <a:off x="11401560" y="6229800"/>
            <a:ext cx="456120" cy="456120"/>
            <a:chOff x="11401560" y="6229800"/>
            <a:chExt cx="456120" cy="456120"/>
          </a:xfrm>
        </p:grpSpPr>
        <p:sp>
          <p:nvSpPr>
            <p:cNvPr id="28" name="Oval 7"/>
            <p:cNvSpPr/>
            <p:nvPr/>
          </p:nvSpPr>
          <p:spPr>
            <a:xfrm>
              <a:off x="11401560" y="6229800"/>
              <a:ext cx="456120" cy="456120"/>
            </a:xfrm>
            <a:prstGeom prst="ellipse">
              <a:avLst/>
            </a:prstGeom>
            <a:blipFill rotWithShape="0">
              <a:blip r:embed="rId2"/>
              <a:srcRect/>
              <a:tile tx="56980" ty="0" sx="84968" sy="84956" algn="tl"/>
            </a:blipFill>
            <a:ln w="2540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XO Oriel"/>
              </a:endParaRPr>
            </a:p>
          </p:txBody>
        </p:sp>
        <p:sp>
          <p:nvSpPr>
            <p:cNvPr id="29" name="Oval 8"/>
            <p:cNvSpPr/>
            <p:nvPr/>
          </p:nvSpPr>
          <p:spPr>
            <a:xfrm>
              <a:off x="11431080" y="6258960"/>
              <a:ext cx="397800" cy="397800"/>
            </a:xfrm>
            <a:prstGeom prst="ellipse">
              <a:avLst/>
            </a:prstGeom>
            <a:noFill/>
            <a:ln w="127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XO Oriel"/>
              </a:endParaRPr>
            </a:p>
          </p:txBody>
        </p:sp>
      </p:grpSp>
      <p:sp>
        <p:nvSpPr>
          <p:cNvPr id="30" name="PlaceHolder 1"/>
          <p:cNvSpPr>
            <a:spLocks noGrp="1"/>
          </p:cNvSpPr>
          <p:nvPr>
            <p:ph type="ftr" idx="7"/>
          </p:nvPr>
        </p:nvSpPr>
        <p:spPr>
          <a:xfrm>
            <a:off x="1088280" y="6272640"/>
            <a:ext cx="632664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sldNum" idx="8"/>
          </p:nvPr>
        </p:nvSpPr>
        <p:spPr>
          <a:xfrm>
            <a:off x="11311200" y="6272640"/>
            <a:ext cx="63900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1" lang="ru-RU" sz="1400" spc="-1" strike="noStrike">
                <a:solidFill>
                  <a:srgbClr val="ffffff"/>
                </a:solidFill>
                <a:latin typeface="Rockwell Condensed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fld id="{7D06D9D7-9530-4FC4-B36C-86B3BF01C80C}" type="slidenum">
              <a:rPr b="1" lang="ru-RU" sz="1400" spc="-1" strike="noStrike">
                <a:solidFill>
                  <a:srgbClr val="ffffff"/>
                </a:solidFill>
                <a:latin typeface="Rockwell Condensed"/>
              </a:rPr>
              <a:t>&lt;номер&gt;</a:t>
            </a:fld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dt" idx="9"/>
          </p:nvPr>
        </p:nvSpPr>
        <p:spPr>
          <a:xfrm>
            <a:off x="7964280" y="6272640"/>
            <a:ext cx="327240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3" r:id="rId3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6"/>
          <p:cNvGrpSpPr/>
          <p:nvPr/>
        </p:nvGrpSpPr>
        <p:grpSpPr>
          <a:xfrm>
            <a:off x="11401560" y="6229800"/>
            <a:ext cx="456120" cy="456120"/>
            <a:chOff x="11401560" y="6229800"/>
            <a:chExt cx="456120" cy="456120"/>
          </a:xfrm>
        </p:grpSpPr>
        <p:sp>
          <p:nvSpPr>
            <p:cNvPr id="34" name="Oval 7"/>
            <p:cNvSpPr/>
            <p:nvPr/>
          </p:nvSpPr>
          <p:spPr>
            <a:xfrm>
              <a:off x="11401560" y="6229800"/>
              <a:ext cx="456120" cy="456120"/>
            </a:xfrm>
            <a:prstGeom prst="ellipse">
              <a:avLst/>
            </a:prstGeom>
            <a:blipFill rotWithShape="0">
              <a:blip r:embed="rId2"/>
              <a:srcRect/>
              <a:tile tx="56980" ty="0" sx="84968" sy="84956" algn="tl"/>
            </a:blipFill>
            <a:ln w="2540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XO Oriel"/>
              </a:endParaRPr>
            </a:p>
          </p:txBody>
        </p:sp>
        <p:sp>
          <p:nvSpPr>
            <p:cNvPr id="35" name="Oval 8"/>
            <p:cNvSpPr/>
            <p:nvPr/>
          </p:nvSpPr>
          <p:spPr>
            <a:xfrm>
              <a:off x="11431080" y="6258960"/>
              <a:ext cx="397800" cy="397800"/>
            </a:xfrm>
            <a:prstGeom prst="ellipse">
              <a:avLst/>
            </a:prstGeom>
            <a:noFill/>
            <a:ln w="127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XO Oriel"/>
              </a:endParaRPr>
            </a:p>
          </p:txBody>
        </p:sp>
      </p:grpSp>
      <p:sp>
        <p:nvSpPr>
          <p:cNvPr id="36" name="PlaceHolder 1"/>
          <p:cNvSpPr>
            <a:spLocks noGrp="1"/>
          </p:cNvSpPr>
          <p:nvPr>
            <p:ph type="ftr" idx="10"/>
          </p:nvPr>
        </p:nvSpPr>
        <p:spPr>
          <a:xfrm>
            <a:off x="1088280" y="6272640"/>
            <a:ext cx="632664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 type="sldNum" idx="11"/>
          </p:nvPr>
        </p:nvSpPr>
        <p:spPr>
          <a:xfrm>
            <a:off x="11311200" y="6272640"/>
            <a:ext cx="63900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1" lang="ru-RU" sz="1400" spc="-1" strike="noStrike">
                <a:solidFill>
                  <a:srgbClr val="ffffff"/>
                </a:solidFill>
                <a:latin typeface="Rockwell Condensed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fld id="{FC827F2D-36E4-40B2-B1E2-2D033DCD1F48}" type="slidenum">
              <a:rPr b="1" lang="ru-RU" sz="1400" spc="-1" strike="noStrike">
                <a:solidFill>
                  <a:srgbClr val="ffffff"/>
                </a:solidFill>
                <a:latin typeface="Rockwell Condensed"/>
              </a:rPr>
              <a:t>&lt;номер&gt;</a:t>
            </a:fld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 type="dt" idx="12"/>
          </p:nvPr>
        </p:nvSpPr>
        <p:spPr>
          <a:xfrm>
            <a:off x="7964280" y="6272640"/>
            <a:ext cx="327240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5" r:id="rId3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6"/>
          <p:cNvGrpSpPr/>
          <p:nvPr/>
        </p:nvGrpSpPr>
        <p:grpSpPr>
          <a:xfrm>
            <a:off x="11401560" y="6229800"/>
            <a:ext cx="456120" cy="456120"/>
            <a:chOff x="11401560" y="6229800"/>
            <a:chExt cx="456120" cy="456120"/>
          </a:xfrm>
        </p:grpSpPr>
        <p:sp>
          <p:nvSpPr>
            <p:cNvPr id="40" name="Oval 7"/>
            <p:cNvSpPr/>
            <p:nvPr/>
          </p:nvSpPr>
          <p:spPr>
            <a:xfrm>
              <a:off x="11401560" y="6229800"/>
              <a:ext cx="456120" cy="456120"/>
            </a:xfrm>
            <a:prstGeom prst="ellipse">
              <a:avLst/>
            </a:prstGeom>
            <a:blipFill rotWithShape="0">
              <a:blip r:embed="rId2"/>
              <a:srcRect/>
              <a:tile tx="56980" ty="0" sx="84968" sy="84956" algn="tl"/>
            </a:blipFill>
            <a:ln w="2540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XO Oriel"/>
              </a:endParaRPr>
            </a:p>
          </p:txBody>
        </p:sp>
        <p:sp>
          <p:nvSpPr>
            <p:cNvPr id="41" name="Oval 8"/>
            <p:cNvSpPr/>
            <p:nvPr/>
          </p:nvSpPr>
          <p:spPr>
            <a:xfrm>
              <a:off x="11431080" y="6258960"/>
              <a:ext cx="397800" cy="397800"/>
            </a:xfrm>
            <a:prstGeom prst="ellipse">
              <a:avLst/>
            </a:prstGeom>
            <a:noFill/>
            <a:ln w="127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XO Oriel"/>
              </a:endParaRPr>
            </a:p>
          </p:txBody>
        </p:sp>
      </p:grpSp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1069920" y="484560"/>
            <a:ext cx="10057320" cy="160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pc="-1" strike="noStrike">
                <a:solidFill>
                  <a:srgbClr val="000000"/>
                </a:solidFill>
                <a:latin typeface="XO Oriel"/>
              </a:rPr>
              <a:t>Для правки текста заглавия щёлкните мышью</a:t>
            </a:r>
            <a:endParaRPr b="0" lang="ru-RU" sz="1800" spc="-1" strike="noStrike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1069920" y="2121480"/>
            <a:ext cx="10057320" cy="404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XO Oriel"/>
              </a:rPr>
              <a:t>Для правки структуры щёлкните мышью</a:t>
            </a:r>
            <a:endParaRPr b="0" lang="ru-RU" sz="1800" spc="-1" strike="noStrike">
              <a:solidFill>
                <a:srgbClr val="000000"/>
              </a:solidFill>
              <a:latin typeface="XO Orie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XO Oriel"/>
              </a:rPr>
              <a:t>Второй уровень структуры</a:t>
            </a:r>
            <a:endParaRPr b="0" lang="ru-RU" sz="1800" spc="-1" strike="noStrike">
              <a:solidFill>
                <a:srgbClr val="000000"/>
              </a:solidFill>
              <a:latin typeface="XO Orie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XO Oriel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latin typeface="XO Orie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XO Oriel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XO Orie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XO Oriel"/>
              </a:rPr>
              <a:t>Пятый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XO Orie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XO Oriel"/>
              </a:rPr>
              <a:t>Шестой уровень структуры</a:t>
            </a:r>
            <a:endParaRPr b="0" lang="ru-RU" sz="1800" spc="-1" strike="noStrike">
              <a:solidFill>
                <a:srgbClr val="000000"/>
              </a:solidFill>
              <a:latin typeface="XO Orie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XO Oriel"/>
              </a:rPr>
              <a:t>Седьмой уровень структуры</a:t>
            </a:r>
            <a:endParaRPr b="0" lang="ru-RU" sz="1800" spc="-1" strike="noStrike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44" name="PlaceHolder 3"/>
          <p:cNvSpPr>
            <a:spLocks noGrp="1"/>
          </p:cNvSpPr>
          <p:nvPr>
            <p:ph type="ftr" idx="13"/>
          </p:nvPr>
        </p:nvSpPr>
        <p:spPr>
          <a:xfrm>
            <a:off x="1088280" y="6272640"/>
            <a:ext cx="632664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5" name="PlaceHolder 4"/>
          <p:cNvSpPr>
            <a:spLocks noGrp="1"/>
          </p:cNvSpPr>
          <p:nvPr>
            <p:ph type="sldNum" idx="14"/>
          </p:nvPr>
        </p:nvSpPr>
        <p:spPr>
          <a:xfrm>
            <a:off x="11311200" y="6272640"/>
            <a:ext cx="63900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1" lang="ru-RU" sz="1400" spc="-1" strike="noStrike">
                <a:solidFill>
                  <a:srgbClr val="ffffff"/>
                </a:solidFill>
                <a:latin typeface="Rockwell Condensed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fld id="{343CB780-13DD-421A-998B-75ED7D0F74B9}" type="slidenum">
              <a:rPr b="1" lang="ru-RU" sz="1400" spc="-1" strike="noStrike">
                <a:solidFill>
                  <a:srgbClr val="ffffff"/>
                </a:solidFill>
                <a:latin typeface="Rockwell Condensed"/>
              </a:rPr>
              <a:t>&lt;номер&gt;</a:t>
            </a:fld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6" name="PlaceHolder 5"/>
          <p:cNvSpPr>
            <a:spLocks noGrp="1"/>
          </p:cNvSpPr>
          <p:nvPr>
            <p:ph type="dt" idx="15"/>
          </p:nvPr>
        </p:nvSpPr>
        <p:spPr>
          <a:xfrm>
            <a:off x="7964280" y="6272640"/>
            <a:ext cx="327240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7" r:id="rId3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" name="Group 6"/>
          <p:cNvGrpSpPr/>
          <p:nvPr/>
        </p:nvGrpSpPr>
        <p:grpSpPr>
          <a:xfrm>
            <a:off x="11401560" y="6229800"/>
            <a:ext cx="456120" cy="456120"/>
            <a:chOff x="11401560" y="6229800"/>
            <a:chExt cx="456120" cy="456120"/>
          </a:xfrm>
        </p:grpSpPr>
        <p:sp>
          <p:nvSpPr>
            <p:cNvPr id="50" name="Oval 7"/>
            <p:cNvSpPr/>
            <p:nvPr/>
          </p:nvSpPr>
          <p:spPr>
            <a:xfrm>
              <a:off x="11401560" y="6229800"/>
              <a:ext cx="456120" cy="456120"/>
            </a:xfrm>
            <a:prstGeom prst="ellipse">
              <a:avLst/>
            </a:prstGeom>
            <a:blipFill rotWithShape="0">
              <a:blip r:embed="rId2"/>
              <a:srcRect/>
              <a:tile tx="56980" ty="0" sx="84968" sy="84956" algn="tl"/>
            </a:blipFill>
            <a:ln w="2540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XO Oriel"/>
              </a:endParaRPr>
            </a:p>
          </p:txBody>
        </p:sp>
        <p:sp>
          <p:nvSpPr>
            <p:cNvPr id="51" name="Oval 8"/>
            <p:cNvSpPr/>
            <p:nvPr/>
          </p:nvSpPr>
          <p:spPr>
            <a:xfrm>
              <a:off x="11431080" y="6258960"/>
              <a:ext cx="397800" cy="397800"/>
            </a:xfrm>
            <a:prstGeom prst="ellipse">
              <a:avLst/>
            </a:prstGeom>
            <a:noFill/>
            <a:ln w="127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XO Oriel"/>
              </a:endParaRPr>
            </a:p>
          </p:txBody>
        </p:sp>
      </p:grpSp>
      <p:sp>
        <p:nvSpPr>
          <p:cNvPr id="52" name="Rectangle 6"/>
          <p:cNvSpPr/>
          <p:nvPr/>
        </p:nvSpPr>
        <p:spPr>
          <a:xfrm>
            <a:off x="0" y="4917960"/>
            <a:ext cx="12191040" cy="1938960"/>
          </a:xfrm>
          <a:prstGeom prst="rect">
            <a:avLst/>
          </a:prstGeom>
          <a:blipFill rotWithShape="0">
            <a:blip r:embed="rId3">
              <a:alphaModFix amt="85000"/>
            </a:blip>
            <a:srcRect/>
            <a:tile tx="0" ty="1057536" sx="91969" sy="88953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XO Oriel"/>
            </a:endParaRPr>
          </a:p>
        </p:txBody>
      </p:sp>
      <p:grpSp>
        <p:nvGrpSpPr>
          <p:cNvPr id="53" name="Group 7"/>
          <p:cNvGrpSpPr/>
          <p:nvPr/>
        </p:nvGrpSpPr>
        <p:grpSpPr>
          <a:xfrm>
            <a:off x="897480" y="2325960"/>
            <a:ext cx="1080000" cy="1080000"/>
            <a:chOff x="897480" y="2325960"/>
            <a:chExt cx="1080000" cy="1080000"/>
          </a:xfrm>
        </p:grpSpPr>
        <p:sp>
          <p:nvSpPr>
            <p:cNvPr id="54" name="Oval 8"/>
            <p:cNvSpPr/>
            <p:nvPr/>
          </p:nvSpPr>
          <p:spPr>
            <a:xfrm>
              <a:off x="897480" y="2325960"/>
              <a:ext cx="1080000" cy="1080000"/>
            </a:xfrm>
            <a:prstGeom prst="ellipse">
              <a:avLst/>
            </a:prstGeom>
            <a:blipFill rotWithShape="0">
              <a:blip r:embed="rId4"/>
              <a:srcRect/>
              <a:tile tx="0" ty="0" sx="84968" sy="84956" algn="tl"/>
            </a:blipFill>
            <a:ln w="2540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XO Oriel"/>
              </a:endParaRPr>
            </a:p>
          </p:txBody>
        </p:sp>
        <p:sp>
          <p:nvSpPr>
            <p:cNvPr id="55" name="Oval 9"/>
            <p:cNvSpPr/>
            <p:nvPr/>
          </p:nvSpPr>
          <p:spPr>
            <a:xfrm>
              <a:off x="1005480" y="2433960"/>
              <a:ext cx="863640" cy="863640"/>
            </a:xfrm>
            <a:prstGeom prst="ellipse">
              <a:avLst/>
            </a:prstGeom>
            <a:noFill/>
            <a:ln w="254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XO Oriel"/>
              </a:endParaRPr>
            </a:p>
          </p:txBody>
        </p:sp>
      </p:grpSp>
      <p:sp>
        <p:nvSpPr>
          <p:cNvPr id="56" name="PlaceHolder 1"/>
          <p:cNvSpPr>
            <a:spLocks noGrp="1"/>
          </p:cNvSpPr>
          <p:nvPr>
            <p:ph type="ftr" idx="16"/>
          </p:nvPr>
        </p:nvSpPr>
        <p:spPr>
          <a:xfrm>
            <a:off x="2182680" y="6272640"/>
            <a:ext cx="632664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sldNum" idx="17"/>
          </p:nvPr>
        </p:nvSpPr>
        <p:spPr>
          <a:xfrm>
            <a:off x="843840" y="2505960"/>
            <a:ext cx="1187280" cy="719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1" lang="ru-RU" sz="2800" spc="-1" strike="noStrike">
                <a:solidFill>
                  <a:srgbClr val="ffffff"/>
                </a:solidFill>
                <a:latin typeface="Rockwell Condensed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fld id="{3050B6D5-E7AB-488B-B4AF-690366EA39CC}" type="slidenum">
              <a:rPr b="1" lang="ru-RU" sz="2800" spc="-1" strike="noStrike">
                <a:solidFill>
                  <a:srgbClr val="ffffff"/>
                </a:solidFill>
                <a:latin typeface="Rockwell Condensed"/>
              </a:rPr>
              <a:t>&lt;номер&gt;</a:t>
            </a:fld>
            <a:endParaRPr b="0" lang="ru-RU" sz="28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 type="dt" idx="18"/>
          </p:nvPr>
        </p:nvSpPr>
        <p:spPr>
          <a:xfrm>
            <a:off x="8593560" y="6272640"/>
            <a:ext cx="26431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9" r:id="rId5"/>
  </p:sldLayoutIdLst>
</p:sldMaster>
</file>

<file path=ppt/slideMasters/slideMaster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" name="Group 6"/>
          <p:cNvGrpSpPr/>
          <p:nvPr/>
        </p:nvGrpSpPr>
        <p:grpSpPr>
          <a:xfrm>
            <a:off x="11401560" y="6229800"/>
            <a:ext cx="456120" cy="456120"/>
            <a:chOff x="11401560" y="6229800"/>
            <a:chExt cx="456120" cy="456120"/>
          </a:xfrm>
        </p:grpSpPr>
        <p:sp>
          <p:nvSpPr>
            <p:cNvPr id="60" name="Oval 7"/>
            <p:cNvSpPr/>
            <p:nvPr/>
          </p:nvSpPr>
          <p:spPr>
            <a:xfrm>
              <a:off x="11401560" y="6229800"/>
              <a:ext cx="456120" cy="456120"/>
            </a:xfrm>
            <a:prstGeom prst="ellipse">
              <a:avLst/>
            </a:prstGeom>
            <a:blipFill rotWithShape="0">
              <a:blip r:embed="rId2"/>
              <a:srcRect/>
              <a:tile tx="56980" ty="0" sx="84968" sy="84956" algn="tl"/>
            </a:blipFill>
            <a:ln w="2540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XO Oriel"/>
              </a:endParaRPr>
            </a:p>
          </p:txBody>
        </p:sp>
        <p:sp>
          <p:nvSpPr>
            <p:cNvPr id="61" name="Oval 8"/>
            <p:cNvSpPr/>
            <p:nvPr/>
          </p:nvSpPr>
          <p:spPr>
            <a:xfrm>
              <a:off x="11431080" y="6258960"/>
              <a:ext cx="397800" cy="397800"/>
            </a:xfrm>
            <a:prstGeom prst="ellipse">
              <a:avLst/>
            </a:prstGeom>
            <a:noFill/>
            <a:ln w="127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XO Oriel"/>
              </a:endParaRPr>
            </a:p>
          </p:txBody>
        </p:sp>
      </p:grpSp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1069920" y="484560"/>
            <a:ext cx="10057320" cy="160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pc="-1" strike="noStrike">
                <a:solidFill>
                  <a:srgbClr val="000000"/>
                </a:solidFill>
                <a:latin typeface="XO Oriel"/>
              </a:rPr>
              <a:t>Для правки текста заглавия щёлкните мышью</a:t>
            </a:r>
            <a:endParaRPr b="0" lang="ru-RU" sz="1800" spc="-1" strike="noStrike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1069920" y="2121480"/>
            <a:ext cx="4907520" cy="404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XO Oriel"/>
              </a:rPr>
              <a:t>Для правки структуры щёлкните мышью</a:t>
            </a:r>
            <a:endParaRPr b="0" lang="ru-RU" sz="1800" spc="-1" strike="noStrike">
              <a:solidFill>
                <a:srgbClr val="000000"/>
              </a:solidFill>
              <a:latin typeface="XO Orie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XO Oriel"/>
              </a:rPr>
              <a:t>Второй уровень структуры</a:t>
            </a:r>
            <a:endParaRPr b="0" lang="ru-RU" sz="1800" spc="-1" strike="noStrike">
              <a:solidFill>
                <a:srgbClr val="000000"/>
              </a:solidFill>
              <a:latin typeface="XO Orie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XO Oriel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latin typeface="XO Orie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XO Oriel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XO Orie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XO Oriel"/>
              </a:rPr>
              <a:t>Пятый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XO Orie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XO Oriel"/>
              </a:rPr>
              <a:t>Шестой уровень структуры</a:t>
            </a:r>
            <a:endParaRPr b="0" lang="ru-RU" sz="1800" spc="-1" strike="noStrike">
              <a:solidFill>
                <a:srgbClr val="000000"/>
              </a:solidFill>
              <a:latin typeface="XO Orie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XO Oriel"/>
              </a:rPr>
              <a:t>Седьмой уровень структуры</a:t>
            </a:r>
            <a:endParaRPr b="0" lang="ru-RU" sz="1800" spc="-1" strike="noStrike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6223680" y="2121480"/>
            <a:ext cx="4907520" cy="404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XO Oriel"/>
              </a:rPr>
              <a:t>Для правки структуры щёлкните мышью</a:t>
            </a:r>
            <a:endParaRPr b="0" lang="ru-RU" sz="1800" spc="-1" strike="noStrike">
              <a:solidFill>
                <a:srgbClr val="000000"/>
              </a:solidFill>
              <a:latin typeface="XO Orie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XO Oriel"/>
              </a:rPr>
              <a:t>Второй уровень структуры</a:t>
            </a:r>
            <a:endParaRPr b="0" lang="ru-RU" sz="1800" spc="-1" strike="noStrike">
              <a:solidFill>
                <a:srgbClr val="000000"/>
              </a:solidFill>
              <a:latin typeface="XO Orie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XO Oriel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latin typeface="XO Orie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XO Oriel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XO Orie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XO Oriel"/>
              </a:rPr>
              <a:t>Пятый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XO Orie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XO Oriel"/>
              </a:rPr>
              <a:t>Шестой уровень структуры</a:t>
            </a:r>
            <a:endParaRPr b="0" lang="ru-RU" sz="1800" spc="-1" strike="noStrike">
              <a:solidFill>
                <a:srgbClr val="000000"/>
              </a:solidFill>
              <a:latin typeface="XO Orie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XO Oriel"/>
              </a:rPr>
              <a:t>Седьмой уровень структуры</a:t>
            </a:r>
            <a:endParaRPr b="0" lang="ru-RU" sz="1800" spc="-1" strike="noStrike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65" name="PlaceHolder 4"/>
          <p:cNvSpPr>
            <a:spLocks noGrp="1"/>
          </p:cNvSpPr>
          <p:nvPr>
            <p:ph type="ftr" idx="19"/>
          </p:nvPr>
        </p:nvSpPr>
        <p:spPr>
          <a:xfrm>
            <a:off x="1088280" y="6272640"/>
            <a:ext cx="632664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6" name="PlaceHolder 5"/>
          <p:cNvSpPr>
            <a:spLocks noGrp="1"/>
          </p:cNvSpPr>
          <p:nvPr>
            <p:ph type="sldNum" idx="20"/>
          </p:nvPr>
        </p:nvSpPr>
        <p:spPr>
          <a:xfrm>
            <a:off x="11311200" y="6272640"/>
            <a:ext cx="63900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1" lang="ru-RU" sz="1400" spc="-1" strike="noStrike">
                <a:solidFill>
                  <a:srgbClr val="ffffff"/>
                </a:solidFill>
                <a:latin typeface="Rockwell Condensed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fld id="{159FF2C0-1681-4033-B959-DCD7E1F7F02A}" type="slidenum">
              <a:rPr b="1" lang="ru-RU" sz="1400" spc="-1" strike="noStrike">
                <a:solidFill>
                  <a:srgbClr val="ffffff"/>
                </a:solidFill>
                <a:latin typeface="Rockwell Condensed"/>
              </a:rPr>
              <a:t>&lt;номер&gt;</a:t>
            </a:fld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7" name="PlaceHolder 6"/>
          <p:cNvSpPr>
            <a:spLocks noGrp="1"/>
          </p:cNvSpPr>
          <p:nvPr>
            <p:ph type="dt" idx="21"/>
          </p:nvPr>
        </p:nvSpPr>
        <p:spPr>
          <a:xfrm>
            <a:off x="7964280" y="6272640"/>
            <a:ext cx="327240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1" r:id="rId3"/>
  </p:sldLayoutIdLst>
</p:sldMaster>
</file>

<file path=ppt/slideMasters/slideMaster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" name="Group 6"/>
          <p:cNvGrpSpPr/>
          <p:nvPr/>
        </p:nvGrpSpPr>
        <p:grpSpPr>
          <a:xfrm>
            <a:off x="11401560" y="6229800"/>
            <a:ext cx="456120" cy="456120"/>
            <a:chOff x="11401560" y="6229800"/>
            <a:chExt cx="456120" cy="456120"/>
          </a:xfrm>
        </p:grpSpPr>
        <p:sp>
          <p:nvSpPr>
            <p:cNvPr id="72" name="Oval 7"/>
            <p:cNvSpPr/>
            <p:nvPr/>
          </p:nvSpPr>
          <p:spPr>
            <a:xfrm>
              <a:off x="11401560" y="6229800"/>
              <a:ext cx="456120" cy="456120"/>
            </a:xfrm>
            <a:prstGeom prst="ellipse">
              <a:avLst/>
            </a:prstGeom>
            <a:blipFill rotWithShape="0">
              <a:blip r:embed="rId2"/>
              <a:srcRect/>
              <a:tile tx="56980" ty="0" sx="84968" sy="84956" algn="tl"/>
            </a:blipFill>
            <a:ln w="2540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XO Oriel"/>
              </a:endParaRPr>
            </a:p>
          </p:txBody>
        </p:sp>
        <p:sp>
          <p:nvSpPr>
            <p:cNvPr id="73" name="Oval 8"/>
            <p:cNvSpPr/>
            <p:nvPr/>
          </p:nvSpPr>
          <p:spPr>
            <a:xfrm>
              <a:off x="11431080" y="6258960"/>
              <a:ext cx="397800" cy="397800"/>
            </a:xfrm>
            <a:prstGeom prst="ellipse">
              <a:avLst/>
            </a:prstGeom>
            <a:noFill/>
            <a:ln w="127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XO Oriel"/>
              </a:endParaRPr>
            </a:p>
          </p:txBody>
        </p:sp>
      </p:grpSp>
      <p:sp>
        <p:nvSpPr>
          <p:cNvPr id="74" name="PlaceHolder 1"/>
          <p:cNvSpPr>
            <a:spLocks noGrp="1"/>
          </p:cNvSpPr>
          <p:nvPr>
            <p:ph type="ftr" idx="22"/>
          </p:nvPr>
        </p:nvSpPr>
        <p:spPr>
          <a:xfrm>
            <a:off x="1088280" y="6272640"/>
            <a:ext cx="632664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 type="sldNum" idx="23"/>
          </p:nvPr>
        </p:nvSpPr>
        <p:spPr>
          <a:xfrm>
            <a:off x="11311200" y="6272640"/>
            <a:ext cx="63900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1" lang="ru-RU" sz="1400" spc="-1" strike="noStrike">
                <a:solidFill>
                  <a:srgbClr val="ffffff"/>
                </a:solidFill>
                <a:latin typeface="Rockwell Condensed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fld id="{C501F6D0-3DD4-4647-821B-27A1F61B3135}" type="slidenum">
              <a:rPr b="1" lang="ru-RU" sz="1400" spc="-1" strike="noStrike">
                <a:solidFill>
                  <a:srgbClr val="ffffff"/>
                </a:solidFill>
                <a:latin typeface="Rockwell Condensed"/>
              </a:rPr>
              <a:t>&lt;номер&gt;</a:t>
            </a:fld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76" name="PlaceHolder 3"/>
          <p:cNvSpPr>
            <a:spLocks noGrp="1"/>
          </p:cNvSpPr>
          <p:nvPr>
            <p:ph type="dt" idx="24"/>
          </p:nvPr>
        </p:nvSpPr>
        <p:spPr>
          <a:xfrm>
            <a:off x="7964280" y="6272640"/>
            <a:ext cx="327240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3" r:id="rId3"/>
  </p:sldLayoutIdLst>
</p:sldMaster>
</file>

<file path=ppt/slideMasters/slideMaster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6"/>
          <p:cNvGrpSpPr/>
          <p:nvPr/>
        </p:nvGrpSpPr>
        <p:grpSpPr>
          <a:xfrm>
            <a:off x="11401560" y="6229800"/>
            <a:ext cx="456120" cy="456120"/>
            <a:chOff x="11401560" y="6229800"/>
            <a:chExt cx="456120" cy="456120"/>
          </a:xfrm>
        </p:grpSpPr>
        <p:sp>
          <p:nvSpPr>
            <p:cNvPr id="78" name="Oval 7"/>
            <p:cNvSpPr/>
            <p:nvPr/>
          </p:nvSpPr>
          <p:spPr>
            <a:xfrm>
              <a:off x="11401560" y="6229800"/>
              <a:ext cx="456120" cy="456120"/>
            </a:xfrm>
            <a:prstGeom prst="ellipse">
              <a:avLst/>
            </a:prstGeom>
            <a:blipFill rotWithShape="0">
              <a:blip r:embed="rId2"/>
              <a:srcRect/>
              <a:tile tx="56980" ty="0" sx="84968" sy="84956" algn="tl"/>
            </a:blipFill>
            <a:ln w="2540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XO Oriel"/>
              </a:endParaRPr>
            </a:p>
          </p:txBody>
        </p:sp>
        <p:sp>
          <p:nvSpPr>
            <p:cNvPr id="79" name="Oval 8"/>
            <p:cNvSpPr/>
            <p:nvPr/>
          </p:nvSpPr>
          <p:spPr>
            <a:xfrm>
              <a:off x="11431080" y="6258960"/>
              <a:ext cx="397800" cy="397800"/>
            </a:xfrm>
            <a:prstGeom prst="ellipse">
              <a:avLst/>
            </a:prstGeom>
            <a:noFill/>
            <a:ln w="127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XO Oriel"/>
              </a:endParaRPr>
            </a:p>
          </p:txBody>
        </p:sp>
      </p:grpSp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1069920" y="484560"/>
            <a:ext cx="10057320" cy="160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pc="-1" strike="noStrike">
                <a:solidFill>
                  <a:srgbClr val="000000"/>
                </a:solidFill>
                <a:latin typeface="XO Oriel"/>
              </a:rPr>
              <a:t>Для правки текста заглавия щёлкните мышью</a:t>
            </a:r>
            <a:endParaRPr b="0" lang="ru-RU" sz="1800" spc="-1" strike="noStrike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 type="ftr" idx="25"/>
          </p:nvPr>
        </p:nvSpPr>
        <p:spPr>
          <a:xfrm>
            <a:off x="1088280" y="6272640"/>
            <a:ext cx="632664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82" name="PlaceHolder 3"/>
          <p:cNvSpPr>
            <a:spLocks noGrp="1"/>
          </p:cNvSpPr>
          <p:nvPr>
            <p:ph type="sldNum" idx="26"/>
          </p:nvPr>
        </p:nvSpPr>
        <p:spPr>
          <a:xfrm>
            <a:off x="11311200" y="6272640"/>
            <a:ext cx="63900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1" lang="ru-RU" sz="1400" spc="-1" strike="noStrike">
                <a:solidFill>
                  <a:srgbClr val="ffffff"/>
                </a:solidFill>
                <a:latin typeface="Rockwell Condensed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fld id="{078B49C3-DFEA-44FA-A9A9-63CBAF78881A}" type="slidenum">
              <a:rPr b="1" lang="ru-RU" sz="1400" spc="-1" strike="noStrike">
                <a:solidFill>
                  <a:srgbClr val="ffffff"/>
                </a:solidFill>
                <a:latin typeface="Rockwell Condensed"/>
              </a:rPr>
              <a:t>&lt;номер&gt;</a:t>
            </a:fld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83" name="PlaceHolder 4"/>
          <p:cNvSpPr>
            <a:spLocks noGrp="1"/>
          </p:cNvSpPr>
          <p:nvPr>
            <p:ph type="dt" idx="27"/>
          </p:nvPr>
        </p:nvSpPr>
        <p:spPr>
          <a:xfrm>
            <a:off x="7964280" y="6272640"/>
            <a:ext cx="327240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5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slideLayout" Target="../slideLayouts/slideLayout5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slideLayout" Target="../slideLayouts/slideLayout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slideLayout" Target="../slideLayouts/slideLayout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slideLayout" Target="../slideLayouts/slideLayout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slideLayout" Target="../slideLayouts/slideLayout5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tile tx="0" ty="0" sx="100000" sy="100000" algn="tl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/>
          </p:nvPr>
        </p:nvSpPr>
        <p:spPr>
          <a:xfrm>
            <a:off x="144360" y="177120"/>
            <a:ext cx="11734920" cy="4322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fontScale="76111"/>
          </a:bodyPr>
          <a:p>
            <a:pPr indent="0" algn="ctr" defTabSz="914400">
              <a:lnSpc>
                <a:spcPct val="80000"/>
              </a:lnSpc>
              <a:buNone/>
              <a:tabLst>
                <a:tab algn="l" pos="0"/>
              </a:tabLst>
            </a:pPr>
            <a:endParaRPr b="0" lang="ru-RU" sz="2700" spc="-1" strike="noStrike">
              <a:solidFill>
                <a:srgbClr val="000000"/>
              </a:solidFill>
              <a:latin typeface="XO Oriel"/>
            </a:endParaRPr>
          </a:p>
          <a:p>
            <a:pPr indent="0" algn="ctr" defTabSz="914400">
              <a:lnSpc>
                <a:spcPct val="80000"/>
              </a:lnSpc>
              <a:buNone/>
              <a:tabLst>
                <a:tab algn="l" pos="0"/>
              </a:tabLst>
            </a:pPr>
            <a:endParaRPr b="0" lang="ru-RU" sz="2700" spc="-1" strike="noStrike">
              <a:solidFill>
                <a:srgbClr val="000000"/>
              </a:solidFill>
              <a:latin typeface="XO Oriel"/>
            </a:endParaRPr>
          </a:p>
          <a:p>
            <a:pPr indent="0" algn="ctr" defTabSz="914400">
              <a:lnSpc>
                <a:spcPct val="80000"/>
              </a:lnSpc>
              <a:buNone/>
              <a:tabLst>
                <a:tab algn="l" pos="0"/>
              </a:tabLst>
            </a:pPr>
            <a:endParaRPr b="0" lang="ru-RU" sz="2700" spc="-1" strike="noStrike">
              <a:solidFill>
                <a:srgbClr val="000000"/>
              </a:solidFill>
              <a:latin typeface="XO Oriel"/>
            </a:endParaRPr>
          </a:p>
          <a:p>
            <a:pPr indent="0" algn="ctr" defTabSz="914400">
              <a:lnSpc>
                <a:spcPct val="80000"/>
              </a:lnSpc>
              <a:buNone/>
              <a:tabLst>
                <a:tab algn="l" pos="0"/>
              </a:tabLst>
            </a:pPr>
            <a:endParaRPr b="0" lang="ru-RU" sz="2700" spc="-1" strike="noStrike">
              <a:solidFill>
                <a:srgbClr val="000000"/>
              </a:solidFill>
              <a:latin typeface="XO Oriel"/>
            </a:endParaRPr>
          </a:p>
          <a:p>
            <a:pPr indent="0" algn="ctr" defTabSz="914400">
              <a:lnSpc>
                <a:spcPct val="80000"/>
              </a:lnSpc>
              <a:buNone/>
              <a:tabLst>
                <a:tab algn="l" pos="0"/>
              </a:tabLst>
            </a:pPr>
            <a:endParaRPr b="0" lang="ru-RU" sz="2700" spc="-1" strike="noStrike">
              <a:solidFill>
                <a:srgbClr val="000000"/>
              </a:solidFill>
              <a:latin typeface="XO Oriel"/>
            </a:endParaRPr>
          </a:p>
          <a:p>
            <a:pPr indent="0" algn="ctr" defTabSz="914400">
              <a:lnSpc>
                <a:spcPct val="115000"/>
              </a:lnSpc>
              <a:buNone/>
              <a:tabLst>
                <a:tab algn="l" pos="0"/>
              </a:tabLst>
            </a:pPr>
            <a:r>
              <a:rPr b="0" lang="ru-RU" sz="3600" spc="-1" strike="noStrike" cap="all">
                <a:solidFill>
                  <a:srgbClr val="002060"/>
                </a:solidFill>
                <a:latin typeface="Times New Roman"/>
                <a:ea typeface="Times New Roman"/>
              </a:rPr>
              <a:t>Отчёт </a:t>
            </a:r>
            <a:br>
              <a:rPr sz="3600"/>
            </a:br>
            <a:r>
              <a:rPr b="0" lang="ru-RU" sz="3600" spc="-1" strike="noStrike" cap="all">
                <a:solidFill>
                  <a:srgbClr val="002060"/>
                </a:solidFill>
                <a:latin typeface="Times New Roman"/>
                <a:ea typeface="Times New Roman"/>
              </a:rPr>
              <a:t>о результатах выполнения в 202</a:t>
            </a:r>
            <a:r>
              <a:rPr b="0" lang="en-US" sz="3600" spc="-1" strike="noStrike" cap="all">
                <a:solidFill>
                  <a:srgbClr val="002060"/>
                </a:solidFill>
                <a:latin typeface="Times New Roman"/>
                <a:ea typeface="Times New Roman"/>
              </a:rPr>
              <a:t>4</a:t>
            </a:r>
            <a:r>
              <a:rPr b="0" lang="ru-RU" sz="3600" spc="-1" strike="noStrike" cap="all">
                <a:solidFill>
                  <a:srgbClr val="002060"/>
                </a:solidFill>
                <a:latin typeface="Times New Roman"/>
                <a:ea typeface="Times New Roman"/>
              </a:rPr>
              <a:t> году плана мероприятий Министерства энергетики </a:t>
            </a:r>
            <a:r>
              <a:rPr b="0" lang="ru-RU" sz="3600" spc="-1" strike="noStrike" cap="all">
                <a:solidFill>
                  <a:srgbClr val="002060"/>
                </a:solidFill>
                <a:latin typeface="Times New Roman"/>
                <a:ea typeface="Times New Roman"/>
              </a:rPr>
              <a:t>и жилищно-коммунального хозяйства Свердловской области по противодействию коррупции на 2021–2024 годы и достигнутых значениях целевых показателей реализации</a:t>
            </a:r>
            <a:endParaRPr b="0" lang="ru-RU" sz="3600" spc="-1" strike="noStrike">
              <a:solidFill>
                <a:srgbClr val="000000"/>
              </a:solidFill>
              <a:latin typeface="XO Oriel"/>
            </a:endParaRPr>
          </a:p>
          <a:p>
            <a:pPr indent="0" algn="just" defTabSz="914400">
              <a:lnSpc>
                <a:spcPct val="90000"/>
              </a:lnSpc>
              <a:spcBef>
                <a:spcPts val="1199"/>
              </a:spcBef>
              <a:buNone/>
              <a:tabLst>
                <a:tab algn="l" pos="0"/>
              </a:tabLst>
            </a:pPr>
            <a:endParaRPr b="0" lang="ru-RU" sz="2000" spc="-1" strike="noStrike">
              <a:solidFill>
                <a:srgbClr val="000000"/>
              </a:solidFill>
              <a:latin typeface="XO Oriel"/>
            </a:endParaRPr>
          </a:p>
          <a:p>
            <a:pPr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algn="l" pos="0"/>
              </a:tabLst>
            </a:pPr>
            <a:endParaRPr b="0" lang="ru-RU" sz="2000" spc="-1" strike="noStrike">
              <a:solidFill>
                <a:srgbClr val="000000"/>
              </a:solidFill>
              <a:latin typeface="XO Orie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tile tx="0" ty="0" sx="100000" sy="100000" algn="tl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/>
          </p:nvPr>
        </p:nvSpPr>
        <p:spPr>
          <a:xfrm>
            <a:off x="0" y="-76320"/>
            <a:ext cx="12030480" cy="7014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indent="0" algn="ctr" defTabSz="914400">
              <a:lnSpc>
                <a:spcPct val="90000"/>
              </a:lnSpc>
              <a:spcBef>
                <a:spcPts val="1199"/>
              </a:spcBef>
              <a:buNone/>
              <a:tabLst>
                <a:tab algn="l" pos="0"/>
              </a:tabLst>
            </a:pPr>
            <a:endParaRPr b="0" lang="ru-RU" sz="2200" spc="-1" strike="noStrike">
              <a:solidFill>
                <a:srgbClr val="000000"/>
              </a:solidFill>
              <a:latin typeface="XO Oriel"/>
            </a:endParaRPr>
          </a:p>
          <a:p>
            <a:pPr indent="0" algn="ctr" defTabSz="914400">
              <a:lnSpc>
                <a:spcPct val="90000"/>
              </a:lnSpc>
              <a:spcBef>
                <a:spcPts val="1199"/>
              </a:spcBef>
              <a:buNone/>
              <a:tabLst>
                <a:tab algn="l" pos="0"/>
              </a:tabLst>
            </a:pPr>
            <a:endParaRPr b="0" lang="ru-RU" sz="4400" spc="-1" strike="noStrike">
              <a:solidFill>
                <a:srgbClr val="000000"/>
              </a:solidFill>
              <a:latin typeface="XO Oriel"/>
            </a:endParaRPr>
          </a:p>
          <a:p>
            <a:pPr indent="0" algn="ctr" defTabSz="914400">
              <a:lnSpc>
                <a:spcPct val="90000"/>
              </a:lnSpc>
              <a:spcBef>
                <a:spcPts val="1199"/>
              </a:spcBef>
              <a:buNone/>
              <a:tabLst>
                <a:tab algn="l" pos="0"/>
              </a:tabLst>
            </a:pPr>
            <a:endParaRPr b="0" lang="ru-RU" sz="4400" spc="-1" strike="noStrike">
              <a:solidFill>
                <a:srgbClr val="000000"/>
              </a:solidFill>
              <a:latin typeface="XO Oriel"/>
            </a:endParaRPr>
          </a:p>
          <a:p>
            <a:pPr indent="0" algn="ctr" defTabSz="914400">
              <a:lnSpc>
                <a:spcPct val="90000"/>
              </a:lnSpc>
              <a:spcBef>
                <a:spcPts val="1199"/>
              </a:spcBef>
              <a:buNone/>
              <a:tabLst>
                <a:tab algn="l" pos="0"/>
              </a:tabLst>
            </a:pPr>
            <a:endParaRPr b="0" lang="ru-RU" sz="4400" spc="-1" strike="noStrike">
              <a:solidFill>
                <a:srgbClr val="000000"/>
              </a:solidFill>
              <a:latin typeface="XO Oriel"/>
            </a:endParaRPr>
          </a:p>
          <a:p>
            <a:pPr indent="0" algn="ctr" defTabSz="914400">
              <a:lnSpc>
                <a:spcPct val="9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0" lang="ru-RU" sz="44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Спасибо за внимание!</a:t>
            </a:r>
            <a:endParaRPr b="0" lang="ru-RU" sz="4400" spc="-1" strike="noStrike">
              <a:solidFill>
                <a:srgbClr val="000000"/>
              </a:solidFill>
              <a:latin typeface="XO Oriel"/>
            </a:endParaRPr>
          </a:p>
          <a:p>
            <a:pPr indent="0" algn="ctr" defTabSz="914400">
              <a:lnSpc>
                <a:spcPct val="90000"/>
              </a:lnSpc>
              <a:spcBef>
                <a:spcPts val="1199"/>
              </a:spcBef>
              <a:buNone/>
              <a:tabLst>
                <a:tab algn="l" pos="0"/>
              </a:tabLst>
            </a:pPr>
            <a:endParaRPr b="0" lang="ru-RU" sz="4400" spc="-1" strike="noStrike">
              <a:solidFill>
                <a:srgbClr val="000000"/>
              </a:solidFill>
              <a:latin typeface="XO Oriel"/>
            </a:endParaRPr>
          </a:p>
          <a:p>
            <a:pPr indent="0" algn="ctr" defTabSz="914400">
              <a:lnSpc>
                <a:spcPct val="90000"/>
              </a:lnSpc>
              <a:spcBef>
                <a:spcPts val="1199"/>
              </a:spcBef>
              <a:buNone/>
              <a:tabLst>
                <a:tab algn="l" pos="0"/>
              </a:tabLst>
            </a:pPr>
            <a:endParaRPr b="0" lang="ru-RU" sz="4400" spc="-1" strike="noStrike">
              <a:solidFill>
                <a:srgbClr val="000000"/>
              </a:solidFill>
              <a:latin typeface="XO Oriel"/>
            </a:endParaRPr>
          </a:p>
          <a:p>
            <a:pPr indent="0" algn="ctr" defTabSz="914400">
              <a:lnSpc>
                <a:spcPct val="90000"/>
              </a:lnSpc>
              <a:spcBef>
                <a:spcPts val="1199"/>
              </a:spcBef>
              <a:buNone/>
              <a:tabLst>
                <a:tab algn="l" pos="0"/>
              </a:tabLst>
            </a:pPr>
            <a:endParaRPr b="0" lang="ru-RU" sz="4400" spc="-1" strike="noStrike">
              <a:solidFill>
                <a:srgbClr val="000000"/>
              </a:solidFill>
              <a:latin typeface="XO Oriel"/>
            </a:endParaRPr>
          </a:p>
          <a:p>
            <a:pPr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0" lang="ru-RU" sz="18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Шипулин Дмитрий Васильевич</a:t>
            </a:r>
            <a:endParaRPr b="0" lang="ru-RU" sz="1800" spc="-1" strike="noStrike">
              <a:solidFill>
                <a:srgbClr val="000000"/>
              </a:solidFill>
              <a:latin typeface="XO Oriel"/>
            </a:endParaRPr>
          </a:p>
          <a:p>
            <a:pPr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0" lang="ru-RU" sz="18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Телефон: 8 (343) 312-00-12 (добавочный 402)</a:t>
            </a:r>
            <a:endParaRPr b="0" lang="ru-RU" sz="1800" spc="-1" strike="noStrike">
              <a:solidFill>
                <a:srgbClr val="000000"/>
              </a:solidFill>
              <a:latin typeface="XO Oriel"/>
            </a:endParaRPr>
          </a:p>
          <a:p>
            <a:pPr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0" lang="en-US" sz="18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d.shipulin@egov66.ru</a:t>
            </a:r>
            <a:endParaRPr b="0" lang="ru-RU" sz="1800" spc="-1" strike="noStrike">
              <a:solidFill>
                <a:srgbClr val="000000"/>
              </a:solidFill>
              <a:latin typeface="XO Oriel"/>
            </a:endParaRPr>
          </a:p>
          <a:p>
            <a:pPr indent="0" algn="ctr" defTabSz="914400">
              <a:lnSpc>
                <a:spcPct val="90000"/>
              </a:lnSpc>
              <a:spcBef>
                <a:spcPts val="1199"/>
              </a:spcBef>
              <a:buNone/>
              <a:tabLst>
                <a:tab algn="l" pos="0"/>
              </a:tabLst>
            </a:pPr>
            <a:endParaRPr b="0" lang="ru-RU" sz="1900" spc="-1" strike="noStrike">
              <a:solidFill>
                <a:srgbClr val="000000"/>
              </a:solidFill>
              <a:latin typeface="XO Oriel"/>
            </a:endParaRPr>
          </a:p>
          <a:p>
            <a:pPr indent="0" algn="ctr" defTabSz="914400">
              <a:lnSpc>
                <a:spcPct val="90000"/>
              </a:lnSpc>
              <a:spcBef>
                <a:spcPts val="1199"/>
              </a:spcBef>
              <a:buNone/>
              <a:tabLst>
                <a:tab algn="l" pos="0"/>
              </a:tabLst>
            </a:pPr>
            <a:endParaRPr b="0" lang="ru-RU" sz="1900" spc="-1" strike="noStrike">
              <a:solidFill>
                <a:srgbClr val="000000"/>
              </a:solidFill>
              <a:latin typeface="XO Oriel"/>
            </a:endParaRPr>
          </a:p>
          <a:p>
            <a:pPr indent="0" algn="ctr" defTabSz="914400">
              <a:lnSpc>
                <a:spcPct val="90000"/>
              </a:lnSpc>
              <a:spcBef>
                <a:spcPts val="1199"/>
              </a:spcBef>
              <a:buNone/>
              <a:tabLst>
                <a:tab algn="l" pos="0"/>
              </a:tabLst>
            </a:pPr>
            <a:endParaRPr b="0" lang="ru-RU" sz="1200" spc="-1" strike="noStrike">
              <a:solidFill>
                <a:srgbClr val="000000"/>
              </a:solidFill>
              <a:latin typeface="XO Oriel"/>
            </a:endParaRPr>
          </a:p>
          <a:p>
            <a:pPr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algn="l" pos="0"/>
              </a:tabLst>
            </a:pPr>
            <a:endParaRPr b="0" lang="ru-RU" sz="2500" spc="-1" strike="noStrike">
              <a:solidFill>
                <a:srgbClr val="000000"/>
              </a:solidFill>
              <a:latin typeface="XO Oriel"/>
            </a:endParaRPr>
          </a:p>
          <a:p>
            <a:pPr indent="0" algn="just" defTabSz="914400">
              <a:lnSpc>
                <a:spcPct val="90000"/>
              </a:lnSpc>
              <a:spcBef>
                <a:spcPts val="1199"/>
              </a:spcBef>
              <a:buNone/>
              <a:tabLst>
                <a:tab algn="l" pos="0"/>
              </a:tabLst>
            </a:pPr>
            <a:endParaRPr b="0" lang="ru-RU" sz="2500" spc="-1" strike="noStrike">
              <a:solidFill>
                <a:srgbClr val="000000"/>
              </a:solidFill>
              <a:latin typeface="XO Oriel"/>
            </a:endParaRPr>
          </a:p>
          <a:p>
            <a:pPr indent="0" algn="just" defTabSz="914400">
              <a:lnSpc>
                <a:spcPct val="90000"/>
              </a:lnSpc>
              <a:spcBef>
                <a:spcPts val="1199"/>
              </a:spcBef>
              <a:buNone/>
              <a:tabLst>
                <a:tab algn="l" pos="0"/>
              </a:tabLst>
            </a:pPr>
            <a:endParaRPr b="0" lang="ru-RU" sz="2500" spc="-1" strike="noStrike">
              <a:solidFill>
                <a:srgbClr val="000000"/>
              </a:solidFill>
              <a:latin typeface="XO Oriel"/>
            </a:endParaRPr>
          </a:p>
          <a:p>
            <a:pPr indent="0" algn="just" defTabSz="914400">
              <a:lnSpc>
                <a:spcPct val="90000"/>
              </a:lnSpc>
              <a:spcBef>
                <a:spcPts val="1199"/>
              </a:spcBef>
              <a:buNone/>
              <a:tabLst>
                <a:tab algn="l" pos="0"/>
              </a:tabLst>
            </a:pPr>
            <a:endParaRPr b="0" lang="ru-RU" sz="2000" spc="-1" strike="noStrike">
              <a:solidFill>
                <a:srgbClr val="000000"/>
              </a:solidFill>
              <a:latin typeface="XO Orie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tile tx="0" ty="0" sx="100000" sy="100000" algn="tl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/>
          </p:nvPr>
        </p:nvSpPr>
        <p:spPr>
          <a:xfrm>
            <a:off x="144360" y="177120"/>
            <a:ext cx="11886120" cy="67615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indent="0" algn="just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2000" spc="-1" strike="noStrike">
                <a:solidFill>
                  <a:srgbClr val="002060"/>
                </a:solidFill>
                <a:latin typeface="Rockwell"/>
              </a:rPr>
              <a:t>	</a:t>
            </a:r>
            <a:r>
              <a:rPr b="0" lang="ru-RU" sz="20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План мероприятий Министерства энергетики и жилищно-коммунального хозяйства Свердловской области по противодействию коррупции на 2021–2024 годы утвержден приказом Министерства </a:t>
            </a:r>
            <a:br>
              <a:rPr sz="2000"/>
            </a:br>
            <a:r>
              <a:rPr b="0" lang="ru-RU" sz="20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от 01.03.2021 № 108 «О плане мероприятий Министерства энергетики</a:t>
            </a:r>
            <a:r>
              <a:rPr b="0" lang="en-US" sz="20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b="0" lang="ru-RU" sz="20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и жилищно-коммунального хозяйства Свердловской области по противодействию коррупции</a:t>
            </a:r>
            <a:r>
              <a:rPr b="0" lang="en-US" sz="20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b="0" lang="ru-RU" sz="20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на 2021–2023 годы» (в редакции приказов Министерства от 08.09.2021 № 372, от 26.12.2022 № 707 и от 25.12.2023 № 640) включает</a:t>
            </a:r>
            <a:r>
              <a:rPr b="0" lang="en-US" sz="20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b="0" lang="ru-RU" sz="20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в себя 57 мероприятий, в том числе:</a:t>
            </a:r>
            <a:endParaRPr b="0" lang="ru-RU" sz="2000" spc="-1" strike="noStrike">
              <a:solidFill>
                <a:srgbClr val="000000"/>
              </a:solidFill>
              <a:latin typeface="XO Oriel"/>
            </a:endParaRPr>
          </a:p>
          <a:p>
            <a:pPr marL="182880" indent="-182880" algn="just" defTabSz="914400">
              <a:lnSpc>
                <a:spcPct val="100000"/>
              </a:lnSpc>
              <a:buClr>
                <a:srgbClr val="9e3611"/>
              </a:buClr>
              <a:buSzPct val="85000"/>
              <a:buFont typeface="Wingdings" charset="2"/>
              <a:buChar char=""/>
              <a:tabLst>
                <a:tab algn="l" pos="0"/>
              </a:tabLst>
            </a:pPr>
            <a:r>
              <a:rPr b="0" lang="ru-RU" sz="20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	</a:t>
            </a:r>
            <a:r>
              <a:rPr b="0" lang="ru-RU" sz="20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совершенствование законодательства Свердловской области в сфере противодействия коррупции;</a:t>
            </a:r>
            <a:endParaRPr b="0" lang="ru-RU" sz="2000" spc="-1" strike="noStrike">
              <a:solidFill>
                <a:srgbClr val="000000"/>
              </a:solidFill>
              <a:latin typeface="XO Oriel"/>
            </a:endParaRPr>
          </a:p>
          <a:p>
            <a:pPr marL="182880" indent="-182880" algn="just" defTabSz="914400">
              <a:lnSpc>
                <a:spcPct val="100000"/>
              </a:lnSpc>
              <a:buClr>
                <a:srgbClr val="9e3611"/>
              </a:buClr>
              <a:buSzPct val="85000"/>
              <a:buFont typeface="Wingdings" charset="2"/>
              <a:buChar char=""/>
              <a:tabLst>
                <a:tab algn="l" pos="0"/>
              </a:tabLst>
            </a:pPr>
            <a:r>
              <a:rPr b="0" lang="ru-RU" sz="20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	</a:t>
            </a:r>
            <a:r>
              <a:rPr b="0" lang="ru-RU" sz="20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совершенствование деятельности по обеспечению соблюдения ограничений и запретов, требований о предотвращении и урегулировании конфликта интересов, исполнению обязанностей, установленных в целях противодействия коррупции, лицами, на которых такие ограничения, запреты </a:t>
            </a:r>
            <a:br>
              <a:rPr sz="2000"/>
            </a:br>
            <a:r>
              <a:rPr b="0" lang="ru-RU" sz="20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или обязанности возложены;</a:t>
            </a:r>
            <a:endParaRPr b="0" lang="ru-RU" sz="2000" spc="-1" strike="noStrike">
              <a:solidFill>
                <a:srgbClr val="000000"/>
              </a:solidFill>
              <a:latin typeface="XO Oriel"/>
            </a:endParaRPr>
          </a:p>
          <a:p>
            <a:pPr marL="182880" indent="-182880" algn="just" defTabSz="914400">
              <a:lnSpc>
                <a:spcPct val="100000"/>
              </a:lnSpc>
              <a:buClr>
                <a:srgbClr val="9e3611"/>
              </a:buClr>
              <a:buSzPct val="85000"/>
              <a:buFont typeface="Wingdings" charset="2"/>
              <a:buChar char=""/>
              <a:tabLst>
                <a:tab algn="l" pos="0"/>
              </a:tabLst>
            </a:pPr>
            <a:r>
              <a:rPr b="0" lang="ru-RU" sz="20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	</a:t>
            </a:r>
            <a:r>
              <a:rPr b="0" lang="ru-RU" sz="20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обеспечение открытости деятельности Министерства, обеспечение права граждан на доступ </a:t>
            </a:r>
            <a:br>
              <a:rPr sz="2000"/>
            </a:br>
            <a:r>
              <a:rPr b="0" lang="ru-RU" sz="20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к информации о деятельности Министерства в сфере противодействия коррупции;</a:t>
            </a:r>
            <a:endParaRPr b="0" lang="ru-RU" sz="2000" spc="-1" strike="noStrike">
              <a:solidFill>
                <a:srgbClr val="000000"/>
              </a:solidFill>
              <a:latin typeface="XO Oriel"/>
            </a:endParaRPr>
          </a:p>
          <a:p>
            <a:pPr marL="182880" indent="-182880" algn="just" defTabSz="914400">
              <a:lnSpc>
                <a:spcPct val="100000"/>
              </a:lnSpc>
              <a:buClr>
                <a:srgbClr val="9e3611"/>
              </a:buClr>
              <a:buSzPct val="85000"/>
              <a:buFont typeface="Wingdings" charset="2"/>
              <a:buChar char=""/>
              <a:tabLst>
                <a:tab algn="l" pos="0"/>
              </a:tabLst>
            </a:pPr>
            <a:r>
              <a:rPr b="0" lang="ru-RU" sz="20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	</a:t>
            </a:r>
            <a:r>
              <a:rPr b="0" lang="ru-RU" sz="20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антикоррупционное просвещение граждан;</a:t>
            </a:r>
            <a:endParaRPr b="0" lang="ru-RU" sz="2000" spc="-1" strike="noStrike">
              <a:solidFill>
                <a:srgbClr val="000000"/>
              </a:solidFill>
              <a:latin typeface="XO Oriel"/>
            </a:endParaRPr>
          </a:p>
          <a:p>
            <a:pPr marL="182880" indent="-182880" algn="just" defTabSz="914400">
              <a:lnSpc>
                <a:spcPct val="100000"/>
              </a:lnSpc>
              <a:buClr>
                <a:srgbClr val="9e3611"/>
              </a:buClr>
              <a:buSzPct val="85000"/>
              <a:buFont typeface="Wingdings" charset="2"/>
              <a:buChar char=""/>
              <a:tabLst>
                <a:tab algn="l" pos="0"/>
              </a:tabLst>
            </a:pPr>
            <a:r>
              <a:rPr b="0" lang="ru-RU" sz="20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	</a:t>
            </a:r>
            <a:r>
              <a:rPr b="0" lang="ru-RU" sz="20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исполнение мероприятий Национального плана противодействия коррупции на 2021–2024 годы, утвержденного Указом Президента Российской Федерации от 16 августа 2021 года № 478 </a:t>
            </a:r>
            <a:br>
              <a:rPr sz="2000"/>
            </a:br>
            <a:r>
              <a:rPr b="0" lang="ru-RU" sz="20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«О Национальном плане противодействия коррупции на 2021–2024 годы».</a:t>
            </a:r>
            <a:endParaRPr b="0" lang="ru-RU" sz="2000" spc="-1" strike="noStrike">
              <a:solidFill>
                <a:srgbClr val="000000"/>
              </a:solidFill>
              <a:latin typeface="XO Oriel"/>
            </a:endParaRPr>
          </a:p>
          <a:p>
            <a:pPr indent="0" algn="just" defTabSz="914400">
              <a:lnSpc>
                <a:spcPct val="100000"/>
              </a:lnSpc>
              <a:buNone/>
              <a:tabLst>
                <a:tab algn="l" pos="0"/>
              </a:tabLst>
            </a:pPr>
            <a:endParaRPr b="0" lang="ru-RU" sz="2000" spc="-1" strike="noStrike">
              <a:solidFill>
                <a:srgbClr val="000000"/>
              </a:solidFill>
              <a:latin typeface="XO Oriel"/>
            </a:endParaRPr>
          </a:p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28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В 202</a:t>
            </a:r>
            <a:r>
              <a:rPr b="0" lang="en-US" sz="28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4</a:t>
            </a:r>
            <a:r>
              <a:rPr b="0" lang="ru-RU" sz="28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 году исполнено </a:t>
            </a:r>
            <a:r>
              <a:rPr b="0" lang="en-US" sz="28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57</a:t>
            </a:r>
            <a:r>
              <a:rPr b="0" lang="ru-RU" sz="28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 мероприятий, что составляет 100% </a:t>
            </a:r>
            <a:br>
              <a:rPr sz="2800"/>
            </a:br>
            <a:r>
              <a:rPr b="0" lang="ru-RU" sz="28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от запланированного за отчетный период</a:t>
            </a:r>
            <a:endParaRPr b="0" lang="ru-RU" sz="2800" spc="-1" strike="noStrike">
              <a:solidFill>
                <a:srgbClr val="000000"/>
              </a:solidFill>
              <a:latin typeface="XO Oriel"/>
            </a:endParaRPr>
          </a:p>
          <a:p>
            <a:pPr indent="0" algn="just" defTabSz="914400">
              <a:lnSpc>
                <a:spcPct val="90000"/>
              </a:lnSpc>
              <a:spcBef>
                <a:spcPts val="1199"/>
              </a:spcBef>
              <a:buNone/>
              <a:tabLst>
                <a:tab algn="l" pos="0"/>
              </a:tabLst>
            </a:pPr>
            <a:endParaRPr b="0" lang="ru-RU" sz="2000" spc="-1" strike="noStrike">
              <a:solidFill>
                <a:srgbClr val="000000"/>
              </a:solidFill>
              <a:latin typeface="XO Oriel"/>
            </a:endParaRPr>
          </a:p>
          <a:p>
            <a:pPr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algn="l" pos="0"/>
              </a:tabLst>
            </a:pPr>
            <a:endParaRPr b="0" lang="ru-RU" sz="2000" spc="-1" strike="noStrike">
              <a:solidFill>
                <a:srgbClr val="000000"/>
              </a:solidFill>
              <a:latin typeface="XO Orie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tile tx="0" ty="0" sx="100000" sy="100000" algn="tl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/>
          </p:nvPr>
        </p:nvSpPr>
        <p:spPr>
          <a:xfrm>
            <a:off x="0" y="-76320"/>
            <a:ext cx="12030480" cy="7014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fontScale="63333"/>
          </a:bodyPr>
          <a:p>
            <a:pPr marL="182880" indent="0" algn="ctr" defTabSz="914400">
              <a:lnSpc>
                <a:spcPct val="9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0" lang="ru-RU" sz="32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Изданы приказы Министерства в сфере противодействия коррупции</a:t>
            </a:r>
            <a:r>
              <a:rPr b="0" lang="ru-RU" sz="88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endParaRPr b="0" lang="ru-RU" sz="8800" spc="-1" strike="noStrike">
              <a:solidFill>
                <a:srgbClr val="000000"/>
              </a:solidFill>
              <a:latin typeface="XO Oriel"/>
            </a:endParaRPr>
          </a:p>
          <a:p>
            <a:pPr marL="182880" indent="-182880" algn="just" defTabSz="914400">
              <a:lnSpc>
                <a:spcPct val="90000"/>
              </a:lnSpc>
              <a:spcBef>
                <a:spcPts val="1199"/>
              </a:spcBef>
              <a:buClr>
                <a:srgbClr val="9e3611"/>
              </a:buClr>
              <a:buSzPct val="85000"/>
              <a:buFont typeface="Wingdings" charset="2"/>
              <a:buChar char=""/>
              <a:tabLst>
                <a:tab algn="l" pos="0"/>
              </a:tabLst>
            </a:pPr>
            <a:r>
              <a:rPr b="0" lang="ru-RU" sz="18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от 25.01.2024 № 32 «О внесении изменений в порядок сообщения Министру энергетики и жилищно-коммунального хозяйства Свердловской области директором государственного бюджетного учреждения Свердловской области «Институт развития жилищно-коммунального хозяйства и энергосбережения им. Н.И. Данилова» о возникновении личной заинтересованности при исполнении трудовых обязанностей, которая приводит или может привести к конфликту интересов, утвержденный приказом Министерства энергетики и жилищно-коммунального хозяйства Свердловской области от 17.02.2023 № 66»;  </a:t>
            </a:r>
            <a:endParaRPr b="0" lang="ru-RU" sz="1800" spc="-1" strike="noStrike">
              <a:solidFill>
                <a:srgbClr val="000000"/>
              </a:solidFill>
              <a:latin typeface="XO Oriel"/>
            </a:endParaRPr>
          </a:p>
          <a:p>
            <a:pPr marL="182880" indent="-182880" algn="just" defTabSz="914400">
              <a:lnSpc>
                <a:spcPct val="90000"/>
              </a:lnSpc>
              <a:spcBef>
                <a:spcPts val="1199"/>
              </a:spcBef>
              <a:buClr>
                <a:srgbClr val="9e3611"/>
              </a:buClr>
              <a:buSzPct val="85000"/>
              <a:buFont typeface="Wingdings" charset="2"/>
              <a:buChar char=""/>
              <a:tabLst>
                <a:tab algn="l" pos="0"/>
              </a:tabLst>
            </a:pPr>
            <a:r>
              <a:rPr b="0" lang="ru-RU" sz="18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от 26.01.2024 № 36 «О внесении изменений в Карту коррупционных рисков и мер по их минимизации в Министерстве энергетики и жилищно-коммунального хозяйства Свердловской области, утвержденную приказом Министерства энергетики и жилищно-коммунального хозяйства Свердловской области от 04.09.2019 № 333»; </a:t>
            </a:r>
            <a:endParaRPr b="0" lang="ru-RU" sz="1800" spc="-1" strike="noStrike">
              <a:solidFill>
                <a:srgbClr val="000000"/>
              </a:solidFill>
              <a:latin typeface="XO Oriel"/>
            </a:endParaRPr>
          </a:p>
          <a:p>
            <a:pPr marL="182880" indent="-182880" algn="just" defTabSz="914400">
              <a:lnSpc>
                <a:spcPct val="90000"/>
              </a:lnSpc>
              <a:spcBef>
                <a:spcPts val="1199"/>
              </a:spcBef>
              <a:buClr>
                <a:srgbClr val="9e3611"/>
              </a:buClr>
              <a:buSzPct val="85000"/>
              <a:buFont typeface="Wingdings" charset="2"/>
              <a:buChar char=""/>
              <a:tabLst>
                <a:tab algn="l" pos="0"/>
              </a:tabLst>
            </a:pPr>
            <a:r>
              <a:rPr b="0" lang="ru-RU" sz="18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от 14.02.2024 № 82 «О внесении изменений в приказ Министерства энергетики и жилищно-коммунального хозяйства Свердловской области</a:t>
            </a:r>
            <a:br>
              <a:rPr sz="1800"/>
            </a:br>
            <a:r>
              <a:rPr b="0" lang="ru-RU" sz="18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от 19.12.2019 № 583 «О комиссии по соблюдению требований к служебному поведению и урегулированию конфликта интересов в Министерстве энергетики и жилищно-коммунального хозяйства Свердловской области»;</a:t>
            </a:r>
            <a:endParaRPr b="0" lang="ru-RU" sz="1800" spc="-1" strike="noStrike">
              <a:solidFill>
                <a:srgbClr val="000000"/>
              </a:solidFill>
              <a:latin typeface="XO Oriel"/>
            </a:endParaRPr>
          </a:p>
          <a:p>
            <a:pPr marL="182880" indent="-182880" algn="just" defTabSz="914400">
              <a:lnSpc>
                <a:spcPct val="90000"/>
              </a:lnSpc>
              <a:spcBef>
                <a:spcPts val="1199"/>
              </a:spcBef>
              <a:buClr>
                <a:srgbClr val="9e3611"/>
              </a:buClr>
              <a:buSzPct val="85000"/>
              <a:buFont typeface="Wingdings" charset="2"/>
              <a:buChar char=""/>
              <a:tabLst>
                <a:tab algn="l" pos="0"/>
              </a:tabLst>
            </a:pPr>
            <a:r>
              <a:rPr b="0" lang="ru-RU" sz="18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   </a:t>
            </a:r>
            <a:r>
              <a:rPr b="0" lang="ru-RU" sz="18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от 30.01.2024 № 41 «О внесении изменений в Кодекс этики и служебного поведения государственных гражданских служащих Свердловской области, замещающих должности государственной гражданской службы Свердловской области в Министерстве энергетики и жилищно-коммунального хозяйства Свердловской области, утвержденный приказом Министерства энергетики и жилищно-коммунального хозяйства Свердловской области от 15.11.2018</a:t>
            </a:r>
            <a:r>
              <a:rPr b="0" lang="ru-RU" sz="18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b="0" lang="ru-RU" sz="18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№ 463»; </a:t>
            </a:r>
            <a:endParaRPr b="0" lang="ru-RU" sz="1800" spc="-1" strike="noStrike">
              <a:solidFill>
                <a:srgbClr val="000000"/>
              </a:solidFill>
              <a:latin typeface="XO Oriel"/>
            </a:endParaRPr>
          </a:p>
          <a:p>
            <a:pPr marL="182880" indent="-182880" algn="just" defTabSz="914400">
              <a:lnSpc>
                <a:spcPct val="90000"/>
              </a:lnSpc>
              <a:spcBef>
                <a:spcPts val="1199"/>
              </a:spcBef>
              <a:buClr>
                <a:srgbClr val="9e3611"/>
              </a:buClr>
              <a:buSzPct val="85000"/>
              <a:buFont typeface="Wingdings" charset="2"/>
              <a:buChar char=""/>
              <a:tabLst>
                <a:tab algn="l" pos="0"/>
              </a:tabLst>
            </a:pPr>
            <a:r>
              <a:rPr b="0" lang="ru-RU" sz="18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 </a:t>
            </a:r>
            <a:r>
              <a:rPr b="0" lang="ru-RU" sz="18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от 19.03.2024 № 141 «О внесении изменений в положение о комиссии по соблюдению требований к служебному поведению и урегулированию конфликта интересов в Министерстве энергетики и жилищно-коммунального хозяйства Свердловской области, утвержденное приказом Министерства энергетики</a:t>
            </a:r>
            <a:r>
              <a:rPr b="0" lang="ru-RU" sz="18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b="0" lang="ru-RU" sz="18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и жилищно-коммунального хозяйства Свердловской области от 19.12.2019 № 583»; </a:t>
            </a:r>
            <a:endParaRPr b="0" lang="ru-RU" sz="1800" spc="-1" strike="noStrike">
              <a:solidFill>
                <a:srgbClr val="000000"/>
              </a:solidFill>
              <a:latin typeface="XO Oriel"/>
            </a:endParaRPr>
          </a:p>
          <a:p>
            <a:pPr marL="182880" indent="-182880" algn="just" defTabSz="914400">
              <a:lnSpc>
                <a:spcPct val="90000"/>
              </a:lnSpc>
              <a:spcBef>
                <a:spcPts val="1199"/>
              </a:spcBef>
              <a:buClr>
                <a:srgbClr val="9e3611"/>
              </a:buClr>
              <a:buSzPct val="85000"/>
              <a:buFont typeface="Wingdings" charset="2"/>
              <a:buChar char=""/>
              <a:tabLst>
                <a:tab algn="l" pos="0"/>
              </a:tabLst>
            </a:pPr>
            <a:r>
              <a:rPr b="0" lang="ru-RU" sz="18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 </a:t>
            </a:r>
            <a:r>
              <a:rPr b="0" lang="ru-RU" sz="18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от 27.06.2024  № 271 «О внесении изменений в приказ Министерства энергетики и жилищно-коммунального хозяйства Свердловской области</a:t>
            </a:r>
            <a:br>
              <a:rPr sz="1800"/>
            </a:br>
            <a:r>
              <a:rPr b="0" lang="ru-RU" sz="18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от 19.12.2019 № 583 «О комиссии по соблюдению требований к служебному поведению и урегулированию конфликта интересов в Министерстве энергетики и жилищно-коммунального хозяйства Свердловской области»;</a:t>
            </a:r>
            <a:endParaRPr b="0" lang="ru-RU" sz="1800" spc="-1" strike="noStrike">
              <a:solidFill>
                <a:srgbClr val="000000"/>
              </a:solidFill>
              <a:latin typeface="XO Oriel"/>
            </a:endParaRPr>
          </a:p>
          <a:p>
            <a:pPr marL="182880" indent="-182880" algn="just" defTabSz="914400">
              <a:lnSpc>
                <a:spcPct val="90000"/>
              </a:lnSpc>
              <a:spcBef>
                <a:spcPts val="1199"/>
              </a:spcBef>
              <a:buClr>
                <a:srgbClr val="9e3611"/>
              </a:buClr>
              <a:buSzPct val="85000"/>
              <a:buFont typeface="Wingdings" charset="2"/>
              <a:buChar char=""/>
              <a:tabLst>
                <a:tab algn="l" pos="0"/>
              </a:tabLst>
            </a:pPr>
            <a:r>
              <a:rPr b="0" lang="ru-RU" sz="18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 </a:t>
            </a:r>
            <a:r>
              <a:rPr b="0" lang="ru-RU" sz="18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от 11.11.2024 № 665 «О внесении изменений в состав рабочей группы по оценке коррупционных рисков при Комиссии по соблюдению требований к служебному поведению и урегулированию конфликта интересов в Министерстве энергетики и жилищно-коммунального хозяйства Свердловской области, сформированный приказом Министерства энергетики и жилищно-коммунального хозяйства Свердловской области от 09.11.2018 № 452»;</a:t>
            </a:r>
            <a:endParaRPr b="0" lang="ru-RU" sz="1800" spc="-1" strike="noStrike">
              <a:solidFill>
                <a:srgbClr val="000000"/>
              </a:solidFill>
              <a:latin typeface="XO Oriel"/>
            </a:endParaRPr>
          </a:p>
          <a:p>
            <a:pPr marL="182880" indent="-182880" algn="just" defTabSz="914400">
              <a:lnSpc>
                <a:spcPct val="90000"/>
              </a:lnSpc>
              <a:spcBef>
                <a:spcPts val="1199"/>
              </a:spcBef>
              <a:buClr>
                <a:srgbClr val="9e3611"/>
              </a:buClr>
              <a:buSzPct val="85000"/>
              <a:buFont typeface="Wingdings" charset="2"/>
              <a:buChar char=""/>
              <a:tabLst>
                <a:tab algn="l" pos="0"/>
              </a:tabLst>
            </a:pPr>
            <a:r>
              <a:rPr b="0" lang="ru-RU" sz="18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  </a:t>
            </a:r>
            <a:r>
              <a:rPr b="0" lang="ru-RU" sz="18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от 26.11.2024 №  728 «О внесении изменений в приказ Министерства энергетики и жилищно-коммунального хозяйства Свердловской области от 04.09.2019 № 333 «Об утверждении Карты коррупционных рисков и мер по их минимизации в Министерстве энергетики и жилищно-коммунального хозяйства Свердловской области»; </a:t>
            </a:r>
            <a:endParaRPr b="0" lang="ru-RU" sz="1800" spc="-1" strike="noStrike">
              <a:solidFill>
                <a:srgbClr val="000000"/>
              </a:solidFill>
              <a:latin typeface="XO Oriel"/>
            </a:endParaRPr>
          </a:p>
          <a:p>
            <a:pPr marL="182880" indent="-182880" algn="just" defTabSz="914400">
              <a:lnSpc>
                <a:spcPct val="90000"/>
              </a:lnSpc>
              <a:spcBef>
                <a:spcPts val="1199"/>
              </a:spcBef>
              <a:buClr>
                <a:srgbClr val="9e3611"/>
              </a:buClr>
              <a:buSzPct val="85000"/>
              <a:buFont typeface="Wingdings" charset="2"/>
              <a:buChar char=""/>
              <a:tabLst>
                <a:tab algn="l" pos="0"/>
              </a:tabLst>
            </a:pPr>
            <a:r>
              <a:rPr b="0" lang="ru-RU" sz="18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 </a:t>
            </a:r>
            <a:r>
              <a:rPr b="0" lang="ru-RU" sz="18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от 26.11.2024 №  729 «О внесении изменений в приказ Министерства энергетики и жилищно-коммунального хозяйства Свердловской области от 26.11.2021 № 533 «Об утверждении Перечня функций Министерства энергетики и жилищно-коммунального хозяйства Свердловской области, при реализации которых наиболее вероятно возникновение коррупции»;</a:t>
            </a:r>
            <a:endParaRPr b="0" lang="ru-RU" sz="1800" spc="-1" strike="noStrike">
              <a:solidFill>
                <a:srgbClr val="000000"/>
              </a:solidFill>
              <a:latin typeface="XO Oriel"/>
            </a:endParaRPr>
          </a:p>
          <a:p>
            <a:pPr marL="182880" indent="-182880" algn="just" defTabSz="914400">
              <a:lnSpc>
                <a:spcPct val="90000"/>
              </a:lnSpc>
              <a:spcBef>
                <a:spcPts val="1199"/>
              </a:spcBef>
              <a:buClr>
                <a:srgbClr val="9e3611"/>
              </a:buClr>
              <a:buSzPct val="85000"/>
              <a:buFont typeface="Wingdings" charset="2"/>
              <a:buChar char=""/>
              <a:tabLst>
                <a:tab algn="l" pos="0"/>
              </a:tabLst>
            </a:pPr>
            <a:r>
              <a:rPr b="0" lang="ru-RU" sz="18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  </a:t>
            </a:r>
            <a:r>
              <a:rPr b="0" lang="ru-RU" sz="18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от 26.11.2024 №  730 «О внесении изменений в Перечень должностей государственной гражданской службы Свердловской области в Министерстве энергетики и жилищно-коммунального хозяйства Свердловской области, замещение которых связано с коррупционными рисками, утвержденный приказом Министерства энергетики и жилищно-коммунального хозяйства Свердловской области от 23.11.2022 № 634».</a:t>
            </a:r>
            <a:endParaRPr b="0" lang="ru-RU" sz="1800" spc="-1" strike="noStrike">
              <a:solidFill>
                <a:srgbClr val="000000"/>
              </a:solidFill>
              <a:latin typeface="XO Oriel"/>
            </a:endParaRPr>
          </a:p>
          <a:p>
            <a:pPr indent="0" algn="just" defTabSz="91440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</a:tabLst>
            </a:pPr>
            <a:endParaRPr b="0" lang="ru-RU" sz="1800" spc="-1" strike="noStrike">
              <a:solidFill>
                <a:srgbClr val="000000"/>
              </a:solidFill>
              <a:latin typeface="XO Orie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tile tx="0" ty="0" sx="100000" sy="100000" algn="tl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laceHolder 1"/>
          <p:cNvSpPr>
            <a:spLocks noGrp="1"/>
          </p:cNvSpPr>
          <p:nvPr>
            <p:ph/>
          </p:nvPr>
        </p:nvSpPr>
        <p:spPr>
          <a:xfrm>
            <a:off x="0" y="-76320"/>
            <a:ext cx="12030480" cy="7014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fontScale="22777"/>
          </a:bodyPr>
          <a:p>
            <a:pPr marL="182880" indent="-182880" algn="ctr" defTabSz="914400">
              <a:lnSpc>
                <a:spcPct val="90000"/>
              </a:lnSpc>
              <a:spcBef>
                <a:spcPts val="1199"/>
              </a:spcBef>
              <a:buClr>
                <a:srgbClr val="9e3611"/>
              </a:buClr>
              <a:buSzPct val="85000"/>
              <a:buFont typeface="Wingdings" charset="2"/>
              <a:buChar char=""/>
            </a:pPr>
            <a:r>
              <a:rPr b="0" lang="ru-RU" sz="2000" spc="-1" strike="noStrike">
                <a:solidFill>
                  <a:srgbClr val="002060"/>
                </a:solidFill>
                <a:latin typeface="Rockwell"/>
              </a:rPr>
              <a:t>	</a:t>
            </a:r>
            <a:endParaRPr b="0" lang="ru-RU" sz="2000" spc="-1" strike="noStrike">
              <a:solidFill>
                <a:srgbClr val="000000"/>
              </a:solidFill>
              <a:latin typeface="XO Oriel"/>
            </a:endParaRPr>
          </a:p>
          <a:p>
            <a:pPr indent="0" algn="ctr" defTabSz="914400">
              <a:lnSpc>
                <a:spcPct val="9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0" lang="ru-RU" sz="9800" spc="-1" strike="noStrike">
                <a:solidFill>
                  <a:schemeClr val="dk1"/>
                </a:solidFill>
                <a:latin typeface="Times New Roman"/>
                <a:ea typeface="Times New Roman"/>
              </a:rPr>
              <a:t> </a:t>
            </a:r>
            <a:r>
              <a:rPr b="0" lang="ru-RU" sz="98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Антикоррупционная экспертиза проектов приказов Министерства</a:t>
            </a:r>
            <a:endParaRPr b="0" lang="ru-RU" sz="9800" spc="-1" strike="noStrike">
              <a:solidFill>
                <a:srgbClr val="000000"/>
              </a:solidFill>
              <a:latin typeface="XO Oriel"/>
            </a:endParaRPr>
          </a:p>
          <a:p>
            <a:pPr indent="0" algn="ctr" defTabSz="914400">
              <a:lnSpc>
                <a:spcPct val="90000"/>
              </a:lnSpc>
              <a:spcBef>
                <a:spcPts val="1199"/>
              </a:spcBef>
              <a:buNone/>
              <a:tabLst>
                <a:tab algn="l" pos="0"/>
              </a:tabLst>
            </a:pPr>
            <a:endParaRPr b="0" lang="ru-RU" sz="6400" spc="-1" strike="noStrike">
              <a:solidFill>
                <a:srgbClr val="000000"/>
              </a:solidFill>
              <a:latin typeface="XO Oriel"/>
            </a:endParaRPr>
          </a:p>
          <a:p>
            <a:pPr marL="182880" indent="-182880" algn="just" defTabSz="914400">
              <a:lnSpc>
                <a:spcPct val="90000"/>
              </a:lnSpc>
              <a:spcBef>
                <a:spcPts val="1199"/>
              </a:spcBef>
              <a:buClr>
                <a:srgbClr val="9e3611"/>
              </a:buClr>
              <a:buSzPct val="85000"/>
              <a:buFont typeface="Wingdings" charset="2"/>
              <a:buChar char=""/>
              <a:tabLst>
                <a:tab algn="l" pos="0"/>
              </a:tabLst>
            </a:pPr>
            <a:r>
              <a:rPr b="0" lang="ru-RU" sz="68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	</a:t>
            </a:r>
            <a:r>
              <a:rPr b="0" lang="ru-RU" sz="80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отделом обеспечения правовой и организационной деятельности Министерства в соответствии </a:t>
            </a:r>
            <a:br>
              <a:rPr sz="8000"/>
            </a:br>
            <a:r>
              <a:rPr b="0" lang="ru-RU" sz="80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с приказом Министерства от 20.04.2021 № 170 «Об утверждении порядка проведения антикоррупционной экспертизы приказов Министерства энергетики и жилищно-коммунального хозяйства Свердловской области и проектов приказов Министерства энергетики и жилищно-коммунального хозяйства Свердловской области» проведена антикоррупционная экспертиза 17 проектов приказов Министерства нормативного характера;</a:t>
            </a:r>
            <a:endParaRPr b="0" lang="ru-RU" sz="8000" spc="-1" strike="noStrike">
              <a:solidFill>
                <a:srgbClr val="000000"/>
              </a:solidFill>
              <a:latin typeface="XO Oriel"/>
            </a:endParaRPr>
          </a:p>
          <a:p>
            <a:pPr indent="0" algn="just" defTabSz="914400">
              <a:lnSpc>
                <a:spcPct val="90000"/>
              </a:lnSpc>
              <a:spcBef>
                <a:spcPts val="1199"/>
              </a:spcBef>
              <a:buNone/>
              <a:tabLst>
                <a:tab algn="l" pos="0"/>
              </a:tabLst>
            </a:pPr>
            <a:endParaRPr b="0" lang="ru-RU" sz="6400" spc="-1" strike="noStrike">
              <a:solidFill>
                <a:srgbClr val="000000"/>
              </a:solidFill>
              <a:latin typeface="XO Oriel"/>
            </a:endParaRPr>
          </a:p>
          <a:p>
            <a:pPr marL="182880" indent="-182880" algn="just" defTabSz="914400">
              <a:lnSpc>
                <a:spcPct val="90000"/>
              </a:lnSpc>
              <a:spcBef>
                <a:spcPts val="1199"/>
              </a:spcBef>
              <a:buClr>
                <a:srgbClr val="9e3611"/>
              </a:buClr>
              <a:buSzPct val="85000"/>
              <a:buFont typeface="Wingdings" charset="2"/>
              <a:buChar char=""/>
              <a:tabLst>
                <a:tab algn="l" pos="0"/>
              </a:tabLst>
            </a:pPr>
            <a:r>
              <a:rPr b="0" lang="ru-RU" sz="80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	</a:t>
            </a:r>
            <a:r>
              <a:rPr b="0" lang="ru-RU" sz="80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в рамках исполнения приказа Министерства от 07.06.2021 № 248 «Об утверждении порядка направления в прокуратуру Свердловской области и Главное управление Министерства юстиции Российской Федерации по Свердловской области приказов Министерства энергетики и жилищно-коммунального хозяйства Свердловской области и проектов приказов Министерства энергетики</a:t>
            </a:r>
            <a:r>
              <a:rPr b="0" lang="ru-RU" sz="80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b="0" lang="ru-RU" sz="80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и жилищно-коммунального хозяйства Свердловской области» в целях проведения антикоррупционной экспертизы в Прокуратуру Свердловской области направлялись проект приказов Министерства нормативного характера, а в целях получения методической помощи в Главное управление Министерства юстиции Российской Федерации по Свердловской области направлялись проекты приказов Министерства нормативного характера;</a:t>
            </a:r>
            <a:endParaRPr b="0" lang="ru-RU" sz="8000" spc="-1" strike="noStrike">
              <a:solidFill>
                <a:srgbClr val="000000"/>
              </a:solidFill>
              <a:latin typeface="XO Oriel"/>
            </a:endParaRPr>
          </a:p>
          <a:p>
            <a:pPr indent="0" algn="just" defTabSz="914400">
              <a:lnSpc>
                <a:spcPct val="90000"/>
              </a:lnSpc>
              <a:spcBef>
                <a:spcPts val="1199"/>
              </a:spcBef>
              <a:buNone/>
              <a:tabLst>
                <a:tab algn="l" pos="0"/>
              </a:tabLst>
            </a:pPr>
            <a:endParaRPr b="0" lang="ru-RU" sz="6400" spc="-1" strike="noStrike">
              <a:solidFill>
                <a:srgbClr val="000000"/>
              </a:solidFill>
              <a:latin typeface="XO Oriel"/>
            </a:endParaRPr>
          </a:p>
          <a:p>
            <a:pPr marL="182880" indent="-182880" algn="just" defTabSz="914400">
              <a:lnSpc>
                <a:spcPct val="90000"/>
              </a:lnSpc>
              <a:spcBef>
                <a:spcPts val="601"/>
              </a:spcBef>
              <a:buClr>
                <a:srgbClr val="9e3611"/>
              </a:buClr>
              <a:buSzPct val="85000"/>
              <a:buFont typeface="Wingdings" charset="2"/>
              <a:buChar char=""/>
              <a:tabLst>
                <a:tab algn="l" pos="0"/>
              </a:tabLst>
            </a:pPr>
            <a:r>
              <a:rPr b="0" lang="ru-RU" sz="80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 </a:t>
            </a:r>
            <a:r>
              <a:rPr b="0" lang="ru-RU" sz="80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в рамках исполнения приказа Министерства от 08.06.2021 № 251 «Об утверждении порядка уведомления юридических лиц и физических лиц, аккредитованных Министерством юстиции Российской Федерации в качестве экспертов по проведению независимой антикоррупционной экспертизы нормативных правовых актов и проектов нормативных правовых актов, о размещении проекта приказа Министерства энергетики и жилищно-коммунального хозяйства Свердловской области в информационно-телекоммуникационной сети «Интернет» на независимую антикоррупционную экспертизу направлены все проекты приказов Министерства нормативного характера.</a:t>
            </a:r>
            <a:endParaRPr b="0" lang="ru-RU" sz="8000" spc="-1" strike="noStrike">
              <a:solidFill>
                <a:srgbClr val="000000"/>
              </a:solidFill>
              <a:latin typeface="XO Oriel"/>
            </a:endParaRPr>
          </a:p>
          <a:p>
            <a:pPr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algn="l" pos="0"/>
              </a:tabLst>
            </a:pPr>
            <a:endParaRPr b="0" lang="ru-RU" sz="2000" spc="-1" strike="noStrike">
              <a:solidFill>
                <a:srgbClr val="000000"/>
              </a:solidFill>
              <a:latin typeface="XO Orie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tile tx="0" ty="0" sx="100000" sy="100000" algn="tl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/>
          </p:nvPr>
        </p:nvSpPr>
        <p:spPr>
          <a:xfrm>
            <a:off x="0" y="-76320"/>
            <a:ext cx="12030480" cy="7014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fontScale="27777" lnSpcReduction="10000"/>
          </a:bodyPr>
          <a:p>
            <a:pPr indent="0" algn="ctr" defTabSz="914400">
              <a:lnSpc>
                <a:spcPct val="90000"/>
              </a:lnSpc>
              <a:spcBef>
                <a:spcPts val="1199"/>
              </a:spcBef>
              <a:buNone/>
              <a:tabLst>
                <a:tab algn="l" pos="0"/>
              </a:tabLst>
            </a:pPr>
            <a:endParaRPr b="0" lang="ru-RU" sz="9300" spc="-1" strike="noStrike">
              <a:solidFill>
                <a:srgbClr val="000000"/>
              </a:solidFill>
              <a:latin typeface="XO Oriel"/>
            </a:endParaRPr>
          </a:p>
          <a:p>
            <a:pPr indent="0" algn="ctr" defTabSz="914400">
              <a:lnSpc>
                <a:spcPct val="9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0" lang="ru-RU" sz="112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Сведения о доходах, расходах, об имуществе и обязательствах имущественного характера</a:t>
            </a:r>
            <a:endParaRPr b="0" lang="ru-RU" sz="11200" spc="-1" strike="noStrike">
              <a:solidFill>
                <a:srgbClr val="000000"/>
              </a:solidFill>
              <a:latin typeface="XO Oriel"/>
            </a:endParaRPr>
          </a:p>
          <a:p>
            <a:pPr indent="0" algn="ctr" defTabSz="914400">
              <a:lnSpc>
                <a:spcPct val="90000"/>
              </a:lnSpc>
              <a:spcBef>
                <a:spcPts val="1199"/>
              </a:spcBef>
              <a:buNone/>
              <a:tabLst>
                <a:tab algn="l" pos="0"/>
              </a:tabLst>
            </a:pPr>
            <a:endParaRPr b="0" lang="ru-RU" sz="11200" spc="-1" strike="noStrike">
              <a:solidFill>
                <a:srgbClr val="000000"/>
              </a:solidFill>
              <a:latin typeface="XO Oriel"/>
            </a:endParaRPr>
          </a:p>
          <a:p>
            <a:pPr marL="182880" indent="-182880" algn="just" defTabSz="914400">
              <a:lnSpc>
                <a:spcPct val="90000"/>
              </a:lnSpc>
              <a:spcBef>
                <a:spcPts val="1199"/>
              </a:spcBef>
              <a:buClr>
                <a:srgbClr val="9e3611"/>
              </a:buClr>
              <a:buSzPct val="85000"/>
              <a:buFont typeface="Wingdings" charset="2"/>
              <a:buChar char=""/>
              <a:tabLst>
                <a:tab algn="l" pos="0"/>
              </a:tabLst>
            </a:pPr>
            <a:r>
              <a:rPr b="0" lang="ru-RU" sz="64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	</a:t>
            </a:r>
            <a:r>
              <a:rPr b="0" lang="ru-RU" sz="72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В 202</a:t>
            </a:r>
            <a:r>
              <a:rPr b="0" lang="en-US" sz="72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4</a:t>
            </a:r>
            <a:r>
              <a:rPr b="0" lang="ru-RU" sz="72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 году в Министерстве </a:t>
            </a:r>
            <a:r>
              <a:rPr b="0" lang="en-US" sz="72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60</a:t>
            </a:r>
            <a:r>
              <a:rPr b="0" lang="ru-RU" sz="72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 государственных гражданских служащих Свердловской области, замещающих должности в Министерстве, включенные в Перечень должностей государственной гражданской службы Свердловской области в Министерстве, при замещении которых государственные гражданские служащие Свердловской области обязаны представлять сведения о своих доходах, расходах, об имуществе и обязательствах имущественного характера,</a:t>
            </a:r>
            <a:br>
              <a:rPr sz="7200"/>
            </a:br>
            <a:r>
              <a:rPr b="0" lang="ru-RU" sz="72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а также о доходах, расходах, об имуществе и обязательствах имущественного характера своих супруги (супруга) несовершеннолетних детей своевременно представили соответствующие сведения;</a:t>
            </a:r>
            <a:endParaRPr b="0" lang="ru-RU" sz="7200" spc="-1" strike="noStrike">
              <a:solidFill>
                <a:srgbClr val="000000"/>
              </a:solidFill>
              <a:latin typeface="XO Oriel"/>
            </a:endParaRPr>
          </a:p>
          <a:p>
            <a:pPr marL="182880" indent="-182880" algn="just" defTabSz="914400">
              <a:lnSpc>
                <a:spcPct val="90000"/>
              </a:lnSpc>
              <a:spcBef>
                <a:spcPts val="1199"/>
              </a:spcBef>
              <a:buClr>
                <a:srgbClr val="9e3611"/>
              </a:buClr>
              <a:buSzPct val="85000"/>
              <a:buFont typeface="Wingdings" charset="2"/>
              <a:buChar char=""/>
              <a:tabLst>
                <a:tab algn="l" pos="0"/>
              </a:tabLst>
            </a:pPr>
            <a:r>
              <a:rPr b="0" lang="ru-RU" sz="72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	</a:t>
            </a:r>
            <a:r>
              <a:rPr b="0" lang="ru-RU" sz="72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сведения о доходах, расходах, об имуществе и обязательствах имущественного характера, а также о доходах, расходах, об имуществе и обязательствах имущественного характера своих супруги (супруга) и несовершеннолетних детей представлены директором подведомственного Министерству государственного бюджетного учреждения Свердловской области «Институт развития жилищно-коммунального хозяйства Свердловской областии энергосбережения им. Н.И. Данилова» своевременно; </a:t>
            </a:r>
            <a:endParaRPr b="0" lang="ru-RU" sz="7200" spc="-1" strike="noStrike">
              <a:solidFill>
                <a:srgbClr val="000000"/>
              </a:solidFill>
              <a:latin typeface="XO Oriel"/>
            </a:endParaRPr>
          </a:p>
          <a:p>
            <a:pPr marL="182880" indent="-182880" algn="just" defTabSz="914400">
              <a:lnSpc>
                <a:spcPct val="90000"/>
              </a:lnSpc>
              <a:spcBef>
                <a:spcPts val="1199"/>
              </a:spcBef>
              <a:buClr>
                <a:srgbClr val="9e3611"/>
              </a:buClr>
              <a:buSzPct val="85000"/>
              <a:buFont typeface="Wingdings" charset="2"/>
              <a:buChar char=""/>
              <a:tabLst>
                <a:tab algn="l" pos="0"/>
              </a:tabLst>
            </a:pPr>
            <a:r>
              <a:rPr b="0" lang="ru-RU" sz="72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	</a:t>
            </a:r>
            <a:r>
              <a:rPr b="0" lang="ru-RU" sz="72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по результатам анализа вышеуказанных сведений, за ненадлежащее исполнение по вине государственного гражданского служащего Свердловской области обязанности, установленной статьей 20 Федерального законаот 27 июля 2004 года № 79-ФЗ «О государственной гражданской службе Российской Федерации»,</a:t>
            </a:r>
            <a:r>
              <a:rPr b="0" lang="ru-RU" sz="7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b="0" lang="ru-RU" sz="72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к 3 служащим применены взыскания в виде замечаний.</a:t>
            </a:r>
            <a:endParaRPr b="0" lang="ru-RU" sz="7200" spc="-1" strike="noStrike">
              <a:solidFill>
                <a:srgbClr val="000000"/>
              </a:solidFill>
              <a:latin typeface="XO Oriel"/>
            </a:endParaRPr>
          </a:p>
          <a:p>
            <a:pPr indent="0" algn="just" defTabSz="914400">
              <a:lnSpc>
                <a:spcPct val="9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0" lang="ru-RU" sz="9800" spc="-1" strike="noStrike">
                <a:solidFill>
                  <a:schemeClr val="dk1"/>
                </a:solidFill>
                <a:latin typeface="Times New Roman"/>
                <a:ea typeface="Times New Roman"/>
              </a:rPr>
              <a:t> </a:t>
            </a:r>
            <a:endParaRPr b="0" lang="ru-RU" sz="9800" spc="-1" strike="noStrike">
              <a:solidFill>
                <a:srgbClr val="000000"/>
              </a:solidFill>
              <a:latin typeface="XO Oriel"/>
            </a:endParaRPr>
          </a:p>
          <a:p>
            <a:pPr indent="0" algn="ctr" defTabSz="914400">
              <a:lnSpc>
                <a:spcPct val="90000"/>
              </a:lnSpc>
              <a:spcBef>
                <a:spcPts val="1199"/>
              </a:spcBef>
              <a:buNone/>
              <a:tabLst>
                <a:tab algn="l" pos="0"/>
              </a:tabLst>
            </a:pPr>
            <a:endParaRPr b="0" lang="ru-RU" sz="9800" spc="-1" strike="noStrike">
              <a:solidFill>
                <a:srgbClr val="000000"/>
              </a:solidFill>
              <a:latin typeface="XO Oriel"/>
            </a:endParaRPr>
          </a:p>
          <a:p>
            <a:pPr indent="0" algn="ctr" defTabSz="914400">
              <a:lnSpc>
                <a:spcPct val="90000"/>
              </a:lnSpc>
              <a:spcBef>
                <a:spcPts val="1199"/>
              </a:spcBef>
              <a:buNone/>
              <a:tabLst>
                <a:tab algn="l" pos="0"/>
              </a:tabLst>
            </a:pPr>
            <a:endParaRPr b="0" lang="ru-RU" sz="9800" spc="-1" strike="noStrike">
              <a:solidFill>
                <a:srgbClr val="000000"/>
              </a:solidFill>
              <a:latin typeface="XO Oriel"/>
            </a:endParaRPr>
          </a:p>
          <a:p>
            <a:pPr indent="0" algn="just" defTabSz="914400">
              <a:lnSpc>
                <a:spcPct val="90000"/>
              </a:lnSpc>
              <a:spcBef>
                <a:spcPts val="1199"/>
              </a:spcBef>
              <a:buNone/>
              <a:tabLst>
                <a:tab algn="l" pos="0"/>
              </a:tabLst>
            </a:pPr>
            <a:endParaRPr b="0" lang="ru-RU" sz="6400" spc="-1" strike="noStrike">
              <a:solidFill>
                <a:srgbClr val="000000"/>
              </a:solidFill>
              <a:latin typeface="XO Oriel"/>
            </a:endParaRPr>
          </a:p>
          <a:p>
            <a:pPr indent="0" algn="just" defTabSz="914400">
              <a:lnSpc>
                <a:spcPct val="90000"/>
              </a:lnSpc>
              <a:spcBef>
                <a:spcPts val="1199"/>
              </a:spcBef>
              <a:buNone/>
              <a:tabLst>
                <a:tab algn="l" pos="0"/>
              </a:tabLst>
            </a:pPr>
            <a:endParaRPr b="0" lang="ru-RU" sz="2000" spc="-1" strike="noStrike">
              <a:solidFill>
                <a:srgbClr val="000000"/>
              </a:solidFill>
              <a:latin typeface="XO Orie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tile tx="0" ty="0" sx="100000" sy="100000" algn="tl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/>
          </p:nvPr>
        </p:nvSpPr>
        <p:spPr>
          <a:xfrm>
            <a:off x="0" y="-76320"/>
            <a:ext cx="12030480" cy="7014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indent="0" algn="ctr" defTabSz="914400">
              <a:lnSpc>
                <a:spcPct val="90000"/>
              </a:lnSpc>
              <a:spcBef>
                <a:spcPts val="1199"/>
              </a:spcBef>
              <a:buNone/>
              <a:tabLst>
                <a:tab algn="l" pos="0"/>
              </a:tabLst>
            </a:pPr>
            <a:endParaRPr b="0" lang="ru-RU" sz="2200" spc="-1" strike="noStrike">
              <a:solidFill>
                <a:srgbClr val="000000"/>
              </a:solidFill>
              <a:latin typeface="XO Oriel"/>
            </a:endParaRPr>
          </a:p>
          <a:p>
            <a:pPr indent="0" algn="ctr" defTabSz="914400">
              <a:lnSpc>
                <a:spcPct val="9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0" lang="ru-RU" sz="40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Деятельность комиссии по соблюдению требований </a:t>
            </a:r>
            <a:br>
              <a:rPr sz="4000"/>
            </a:br>
            <a:r>
              <a:rPr b="0" lang="ru-RU" sz="40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к служебному поведению и урегулированию конфликта интересов в Министерстве</a:t>
            </a:r>
            <a:endParaRPr b="0" lang="ru-RU" sz="4000" spc="-1" strike="noStrike">
              <a:solidFill>
                <a:srgbClr val="000000"/>
              </a:solidFill>
              <a:latin typeface="XO Oriel"/>
            </a:endParaRPr>
          </a:p>
          <a:p>
            <a:pPr indent="0" algn="ctr" defTabSz="914400">
              <a:lnSpc>
                <a:spcPct val="90000"/>
              </a:lnSpc>
              <a:spcBef>
                <a:spcPts val="1199"/>
              </a:spcBef>
              <a:buNone/>
              <a:tabLst>
                <a:tab algn="l" pos="0"/>
              </a:tabLst>
            </a:pPr>
            <a:endParaRPr b="0" lang="ru-RU" sz="2800" spc="-1" strike="noStrike">
              <a:solidFill>
                <a:srgbClr val="000000"/>
              </a:solidFill>
              <a:latin typeface="XO Oriel"/>
            </a:endParaRPr>
          </a:p>
          <a:p>
            <a:pPr indent="0" algn="just" defTabSz="914400">
              <a:lnSpc>
                <a:spcPct val="9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0" lang="ru-RU" sz="32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В течение 2024 года проведено 1 заседание комиссии </a:t>
            </a:r>
            <a:br>
              <a:rPr sz="3200"/>
            </a:br>
            <a:r>
              <a:rPr b="0" lang="ru-RU" sz="32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по соблюдению требований к служебному поведению </a:t>
            </a:r>
            <a:br>
              <a:rPr sz="3200"/>
            </a:br>
            <a:r>
              <a:rPr b="0" lang="ru-RU" sz="32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и урегулированию конфликта интересов в Министерстве:</a:t>
            </a:r>
            <a:endParaRPr b="0" lang="ru-RU" sz="3200" spc="-1" strike="noStrike">
              <a:solidFill>
                <a:srgbClr val="000000"/>
              </a:solidFill>
              <a:latin typeface="XO Oriel"/>
            </a:endParaRPr>
          </a:p>
          <a:p>
            <a:pPr indent="0" algn="just" defTabSz="914400">
              <a:lnSpc>
                <a:spcPct val="9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0" lang="ru-RU" sz="32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26 ноября 2024 года рассмотрен вопрос: «Об осуществлении </a:t>
            </a:r>
            <a:br>
              <a:rPr sz="3200"/>
            </a:br>
            <a:r>
              <a:rPr b="0" lang="ru-RU" sz="32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в Министерстве мер по предупреждению коррупции».</a:t>
            </a:r>
            <a:endParaRPr b="0" lang="ru-RU" sz="3200" spc="-1" strike="noStrike">
              <a:solidFill>
                <a:srgbClr val="000000"/>
              </a:solidFill>
              <a:latin typeface="XO Oriel"/>
            </a:endParaRPr>
          </a:p>
          <a:p>
            <a:pPr indent="0" algn="just" defTabSz="914400">
              <a:lnSpc>
                <a:spcPct val="90000"/>
              </a:lnSpc>
              <a:spcBef>
                <a:spcPts val="1199"/>
              </a:spcBef>
              <a:buNone/>
              <a:tabLst>
                <a:tab algn="l" pos="0"/>
              </a:tabLst>
            </a:pPr>
            <a:endParaRPr b="0" lang="ru-RU" sz="2200" spc="-1" strike="noStrike">
              <a:solidFill>
                <a:srgbClr val="000000"/>
              </a:solidFill>
              <a:latin typeface="XO Oriel"/>
            </a:endParaRPr>
          </a:p>
          <a:p>
            <a:pPr indent="0" algn="just" defTabSz="914400">
              <a:lnSpc>
                <a:spcPct val="90000"/>
              </a:lnSpc>
              <a:spcBef>
                <a:spcPts val="1199"/>
              </a:spcBef>
              <a:buNone/>
              <a:tabLst>
                <a:tab algn="l" pos="0"/>
              </a:tabLst>
            </a:pPr>
            <a:endParaRPr b="0" lang="ru-RU" sz="2500" spc="-1" strike="noStrike">
              <a:solidFill>
                <a:srgbClr val="000000"/>
              </a:solidFill>
              <a:latin typeface="XO Oriel"/>
            </a:endParaRPr>
          </a:p>
          <a:p>
            <a:pPr indent="0" algn="just" defTabSz="914400">
              <a:lnSpc>
                <a:spcPct val="90000"/>
              </a:lnSpc>
              <a:spcBef>
                <a:spcPts val="1199"/>
              </a:spcBef>
              <a:buNone/>
              <a:tabLst>
                <a:tab algn="l" pos="0"/>
              </a:tabLst>
            </a:pPr>
            <a:endParaRPr b="0" lang="ru-RU" sz="2500" spc="-1" strike="noStrike">
              <a:solidFill>
                <a:srgbClr val="000000"/>
              </a:solidFill>
              <a:latin typeface="XO Oriel"/>
            </a:endParaRPr>
          </a:p>
          <a:p>
            <a:pPr indent="0" algn="just" defTabSz="914400">
              <a:lnSpc>
                <a:spcPct val="90000"/>
              </a:lnSpc>
              <a:spcBef>
                <a:spcPts val="1199"/>
              </a:spcBef>
              <a:buNone/>
              <a:tabLst>
                <a:tab algn="l" pos="0"/>
              </a:tabLst>
            </a:pPr>
            <a:endParaRPr b="0" lang="ru-RU" sz="2000" spc="-1" strike="noStrike">
              <a:solidFill>
                <a:srgbClr val="000000"/>
              </a:solidFill>
              <a:latin typeface="XO Orie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tile tx="0" ty="0" sx="100000" sy="100000" algn="tl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PlaceHolder 1"/>
          <p:cNvSpPr>
            <a:spLocks noGrp="1"/>
          </p:cNvSpPr>
          <p:nvPr>
            <p:ph/>
          </p:nvPr>
        </p:nvSpPr>
        <p:spPr>
          <a:xfrm>
            <a:off x="0" y="-76320"/>
            <a:ext cx="12030480" cy="7014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indent="0" algn="ctr" defTabSz="914400">
              <a:lnSpc>
                <a:spcPct val="90000"/>
              </a:lnSpc>
              <a:spcBef>
                <a:spcPts val="1199"/>
              </a:spcBef>
              <a:buNone/>
              <a:tabLst>
                <a:tab algn="l" pos="0"/>
              </a:tabLst>
            </a:pPr>
            <a:endParaRPr b="0" lang="ru-RU" sz="2200" spc="-1" strike="noStrike">
              <a:solidFill>
                <a:srgbClr val="000000"/>
              </a:solidFill>
              <a:latin typeface="XO Oriel"/>
            </a:endParaRPr>
          </a:p>
          <a:p>
            <a:pPr indent="0" algn="ctr" defTabSz="914400">
              <a:lnSpc>
                <a:spcPct val="9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0" lang="ru-RU" sz="19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Разъяснение положений антикоррупционного законодательства Российской Федерации и профессиональное развитие служащих по вопросам противодействия коррупции</a:t>
            </a:r>
            <a:endParaRPr b="0" lang="ru-RU" sz="1900" spc="-1" strike="noStrike">
              <a:solidFill>
                <a:srgbClr val="000000"/>
              </a:solidFill>
              <a:latin typeface="XO Oriel"/>
            </a:endParaRPr>
          </a:p>
          <a:p>
            <a:pPr indent="0" algn="just" defTabSz="914400">
              <a:lnSpc>
                <a:spcPct val="9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0" lang="ru-RU" sz="16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	</a:t>
            </a:r>
            <a:r>
              <a:rPr b="0" lang="ru-RU" sz="16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С гражданами, поступающим на государственную гражданскую службу Свердловской области в Министерство, под роспись проводятся следующие мероприятия:</a:t>
            </a:r>
            <a:endParaRPr b="0" lang="ru-RU" sz="1600" spc="-1" strike="noStrike">
              <a:solidFill>
                <a:srgbClr val="000000"/>
              </a:solidFill>
              <a:latin typeface="XO Oriel"/>
            </a:endParaRPr>
          </a:p>
          <a:p>
            <a:pPr marL="182880" indent="-182880" algn="just" defTabSz="914400">
              <a:lnSpc>
                <a:spcPct val="90000"/>
              </a:lnSpc>
              <a:spcBef>
                <a:spcPts val="1199"/>
              </a:spcBef>
              <a:buClr>
                <a:srgbClr val="9e3611"/>
              </a:buClr>
              <a:buSzPct val="85000"/>
              <a:buFont typeface="Wingdings" charset="2"/>
              <a:buChar char=""/>
              <a:tabLst>
                <a:tab algn="l" pos="0"/>
              </a:tabLst>
            </a:pPr>
            <a:r>
              <a:rPr b="0" lang="ru-RU" sz="16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ознакомление с правовыми актами, регулирующими вопросы противодействия коррупции;</a:t>
            </a:r>
            <a:endParaRPr b="0" lang="ru-RU" sz="1600" spc="-1" strike="noStrike">
              <a:solidFill>
                <a:srgbClr val="000000"/>
              </a:solidFill>
              <a:latin typeface="XO Oriel"/>
            </a:endParaRPr>
          </a:p>
          <a:p>
            <a:pPr marL="182880" indent="-182880" algn="just" defTabSz="914400">
              <a:lnSpc>
                <a:spcPct val="90000"/>
              </a:lnSpc>
              <a:spcBef>
                <a:spcPts val="1199"/>
              </a:spcBef>
              <a:buClr>
                <a:srgbClr val="9e3611"/>
              </a:buClr>
              <a:buSzPct val="85000"/>
              <a:buFont typeface="Wingdings" charset="2"/>
              <a:buChar char=""/>
              <a:tabLst>
                <a:tab algn="l" pos="0"/>
              </a:tabLst>
            </a:pPr>
            <a:r>
              <a:rPr b="0" lang="ru-RU" sz="16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разъяснение ограничений, запретов и обязанностей, установленных законодательством о противодействии коррупции;</a:t>
            </a:r>
            <a:endParaRPr b="0" lang="ru-RU" sz="1600" spc="-1" strike="noStrike">
              <a:solidFill>
                <a:srgbClr val="000000"/>
              </a:solidFill>
              <a:latin typeface="XO Oriel"/>
            </a:endParaRPr>
          </a:p>
          <a:p>
            <a:pPr marL="182880" indent="-182880" algn="just" defTabSz="914400">
              <a:lnSpc>
                <a:spcPct val="90000"/>
              </a:lnSpc>
              <a:spcBef>
                <a:spcPts val="1199"/>
              </a:spcBef>
              <a:buClr>
                <a:srgbClr val="9e3611"/>
              </a:buClr>
              <a:buSzPct val="85000"/>
              <a:buFont typeface="Wingdings" charset="2"/>
              <a:buChar char=""/>
              <a:tabLst>
                <a:tab algn="l" pos="0"/>
              </a:tabLst>
            </a:pPr>
            <a:r>
              <a:rPr b="0" lang="ru-RU" sz="16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разъяснение возможных причин возникновения конфликта интересов и мер по его предотвращению;</a:t>
            </a:r>
            <a:endParaRPr b="0" lang="ru-RU" sz="1600" spc="-1" strike="noStrike">
              <a:solidFill>
                <a:srgbClr val="000000"/>
              </a:solidFill>
              <a:latin typeface="XO Oriel"/>
            </a:endParaRPr>
          </a:p>
          <a:p>
            <a:pPr marL="182880" indent="-182880" algn="just" defTabSz="914400">
              <a:lnSpc>
                <a:spcPct val="90000"/>
              </a:lnSpc>
              <a:spcBef>
                <a:spcPts val="1199"/>
              </a:spcBef>
              <a:buClr>
                <a:srgbClr val="9e3611"/>
              </a:buClr>
              <a:buSzPct val="85000"/>
              <a:buFont typeface="Wingdings" charset="2"/>
              <a:buChar char=""/>
              <a:tabLst>
                <a:tab algn="l" pos="0"/>
              </a:tabLst>
            </a:pPr>
            <a:r>
              <a:rPr b="0" lang="ru-RU" sz="16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разъяснение ответственности за невыполнение требований законодательства о противодействии коррупции;</a:t>
            </a:r>
            <a:endParaRPr b="0" lang="ru-RU" sz="1600" spc="-1" strike="noStrike">
              <a:solidFill>
                <a:srgbClr val="000000"/>
              </a:solidFill>
              <a:latin typeface="XO Oriel"/>
            </a:endParaRPr>
          </a:p>
          <a:p>
            <a:pPr marL="182880" indent="-182880" algn="just" defTabSz="914400">
              <a:lnSpc>
                <a:spcPct val="90000"/>
              </a:lnSpc>
              <a:spcBef>
                <a:spcPts val="1199"/>
              </a:spcBef>
              <a:buClr>
                <a:srgbClr val="9e3611"/>
              </a:buClr>
              <a:buSzPct val="85000"/>
              <a:buFont typeface="Wingdings" charset="2"/>
              <a:buChar char=""/>
              <a:tabLst>
                <a:tab algn="l" pos="0"/>
              </a:tabLst>
            </a:pPr>
            <a:r>
              <a:rPr b="0" lang="ru-RU" sz="16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разъяснение ограничений, запретов и обязанностей, предусмотренных для государственных гражданских служащих Свердловской области, включенных в «перечень должностей с коррупционными рисками».</a:t>
            </a:r>
            <a:endParaRPr b="0" lang="ru-RU" sz="1600" spc="-1" strike="noStrike">
              <a:solidFill>
                <a:srgbClr val="000000"/>
              </a:solidFill>
              <a:latin typeface="XO Oriel"/>
            </a:endParaRPr>
          </a:p>
          <a:p>
            <a:pPr indent="0" algn="just" defTabSz="914400">
              <a:lnSpc>
                <a:spcPct val="9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0" lang="ru-RU" sz="16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	</a:t>
            </a:r>
            <a:r>
              <a:rPr b="0" lang="ru-RU" sz="16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14 марта 2024 года проведено занятие в системе профессиональной учебы, на котором рассмотрен вопрос</a:t>
            </a:r>
            <a:r>
              <a:rPr b="0" lang="en-US" sz="16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br>
              <a:rPr sz="1600"/>
            </a:br>
            <a:r>
              <a:rPr b="0" lang="ru-RU" sz="16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«О представлении сведений о своих доходах, об имуществе и обязательствах имущественного характера, а также о доходах, </a:t>
            </a:r>
            <a:br>
              <a:rPr sz="1600"/>
            </a:br>
            <a:r>
              <a:rPr b="0" lang="ru-RU" sz="16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об имуществе</a:t>
            </a:r>
            <a:r>
              <a:rPr b="0" lang="en-US" sz="16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b="0" lang="ru-RU" sz="16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и обязательствах имущественного характера своих супруги (супруга) и несовершеннолетних детей в 2024 году»</a:t>
            </a:r>
            <a:r>
              <a:rPr b="0" lang="en-US" sz="16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.</a:t>
            </a:r>
            <a:endParaRPr b="0" lang="ru-RU" sz="1600" spc="-1" strike="noStrike">
              <a:solidFill>
                <a:srgbClr val="000000"/>
              </a:solidFill>
              <a:latin typeface="XO Oriel"/>
            </a:endParaRPr>
          </a:p>
          <a:p>
            <a:pPr indent="0" algn="just" defTabSz="914400">
              <a:lnSpc>
                <a:spcPct val="9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0" lang="ru-RU" sz="16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	</a:t>
            </a:r>
            <a:r>
              <a:rPr b="0" lang="ru-RU" sz="16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В период с 8 по 19 апреля 2024 года проводились индивидуальные консультации со служащими, по вопросу представления сведений о доходах</a:t>
            </a:r>
            <a:r>
              <a:rPr b="0" lang="en-US" sz="16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.</a:t>
            </a:r>
            <a:endParaRPr b="0" lang="ru-RU" sz="1600" spc="-1" strike="noStrike">
              <a:solidFill>
                <a:srgbClr val="000000"/>
              </a:solidFill>
              <a:latin typeface="XO Oriel"/>
            </a:endParaRPr>
          </a:p>
          <a:p>
            <a:pPr indent="0" algn="just" defTabSz="914400">
              <a:lnSpc>
                <a:spcPct val="9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0" lang="ru-RU" sz="16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	</a:t>
            </a:r>
            <a:r>
              <a:rPr b="0" lang="ru-RU" sz="16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В декабре 2024 года проводилось самостоятельное изучение материалов, расположенных в подразделе «методические материалы» раздела «противодействие коррупции» сайта Министерства</a:t>
            </a:r>
            <a:r>
              <a:rPr b="0" lang="en-US" sz="16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.</a:t>
            </a:r>
            <a:endParaRPr b="0" lang="ru-RU" sz="1600" spc="-1" strike="noStrike">
              <a:solidFill>
                <a:srgbClr val="000000"/>
              </a:solidFill>
              <a:latin typeface="XO Oriel"/>
            </a:endParaRPr>
          </a:p>
          <a:p>
            <a:pPr indent="0" algn="just" defTabSz="914400">
              <a:lnSpc>
                <a:spcPct val="9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0" lang="ru-RU" sz="16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	</a:t>
            </a:r>
            <a:r>
              <a:rPr b="0" lang="ru-RU" sz="16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В декабре проводились индивидуальные консультации со служащими, по вопросам противодействия коррупции</a:t>
            </a:r>
            <a:r>
              <a:rPr b="0" lang="en-US" sz="16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.</a:t>
            </a:r>
            <a:endParaRPr b="0" lang="ru-RU" sz="1600" spc="-1" strike="noStrike">
              <a:solidFill>
                <a:srgbClr val="000000"/>
              </a:solidFill>
              <a:latin typeface="XO Oriel"/>
            </a:endParaRPr>
          </a:p>
          <a:p>
            <a:pPr indent="0" algn="just" defTabSz="914400">
              <a:lnSpc>
                <a:spcPct val="90000"/>
              </a:lnSpc>
              <a:spcBef>
                <a:spcPts val="1199"/>
              </a:spcBef>
              <a:buNone/>
              <a:tabLst>
                <a:tab algn="l" pos="0"/>
              </a:tabLst>
            </a:pPr>
            <a:endParaRPr b="0" lang="ru-RU" sz="1600" spc="-1" strike="noStrike">
              <a:solidFill>
                <a:srgbClr val="000000"/>
              </a:solidFill>
              <a:latin typeface="XO Oriel"/>
            </a:endParaRPr>
          </a:p>
          <a:p>
            <a:pPr indent="0" algn="just" defTabSz="914400">
              <a:lnSpc>
                <a:spcPct val="9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0" lang="en-US" sz="16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	</a:t>
            </a:r>
            <a:endParaRPr b="0" lang="ru-RU" sz="1600" spc="-1" strike="noStrike">
              <a:solidFill>
                <a:srgbClr val="000000"/>
              </a:solidFill>
              <a:latin typeface="XO Oriel"/>
            </a:endParaRPr>
          </a:p>
          <a:p>
            <a:pPr indent="0" algn="just" defTabSz="914400">
              <a:lnSpc>
                <a:spcPct val="90000"/>
              </a:lnSpc>
              <a:spcBef>
                <a:spcPts val="1199"/>
              </a:spcBef>
              <a:buNone/>
              <a:tabLst>
                <a:tab algn="l" pos="0"/>
              </a:tabLst>
            </a:pPr>
            <a:endParaRPr b="0" lang="ru-RU" sz="2500" spc="-1" strike="noStrike">
              <a:solidFill>
                <a:srgbClr val="000000"/>
              </a:solidFill>
              <a:latin typeface="XO Oriel"/>
            </a:endParaRPr>
          </a:p>
          <a:p>
            <a:pPr indent="0" algn="just" defTabSz="914400">
              <a:lnSpc>
                <a:spcPct val="90000"/>
              </a:lnSpc>
              <a:spcBef>
                <a:spcPts val="1199"/>
              </a:spcBef>
              <a:buNone/>
              <a:tabLst>
                <a:tab algn="l" pos="0"/>
              </a:tabLst>
            </a:pPr>
            <a:endParaRPr b="0" lang="ru-RU" sz="2000" spc="-1" strike="noStrike">
              <a:solidFill>
                <a:srgbClr val="000000"/>
              </a:solidFill>
              <a:latin typeface="XO Orie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tile tx="0" ty="0" sx="100000" sy="100000" algn="tl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/>
          </p:nvPr>
        </p:nvSpPr>
        <p:spPr>
          <a:xfrm>
            <a:off x="0" y="-158040"/>
            <a:ext cx="12030480" cy="7014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fontScale="42222"/>
          </a:bodyPr>
          <a:p>
            <a:pPr indent="0" algn="ctr" defTabSz="914400">
              <a:lnSpc>
                <a:spcPct val="90000"/>
              </a:lnSpc>
              <a:spcBef>
                <a:spcPts val="1199"/>
              </a:spcBef>
              <a:buNone/>
              <a:tabLst>
                <a:tab algn="l" pos="0"/>
              </a:tabLst>
            </a:pPr>
            <a:endParaRPr b="0" lang="ru-RU" sz="2200" spc="-1" strike="noStrike">
              <a:solidFill>
                <a:srgbClr val="000000"/>
              </a:solidFill>
              <a:latin typeface="XO Oriel"/>
            </a:endParaRPr>
          </a:p>
          <a:p>
            <a:pPr indent="0" algn="ctr" defTabSz="914400">
              <a:lnSpc>
                <a:spcPct val="9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0" lang="ru-RU" sz="88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Просветительская работа</a:t>
            </a:r>
            <a:endParaRPr b="0" lang="ru-RU" sz="8800" spc="-1" strike="noStrike">
              <a:solidFill>
                <a:srgbClr val="000000"/>
              </a:solidFill>
              <a:latin typeface="XO Oriel"/>
            </a:endParaRPr>
          </a:p>
          <a:p>
            <a:pPr indent="0" algn="just" defTabSz="914400">
              <a:lnSpc>
                <a:spcPct val="9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0" lang="ru-RU" sz="7200" spc="-1" strike="noStrike">
                <a:solidFill>
                  <a:srgbClr val="002060"/>
                </a:solidFill>
                <a:latin typeface="Rockwell"/>
                <a:ea typeface="Times New Roman"/>
              </a:rPr>
              <a:t>	</a:t>
            </a:r>
            <a:r>
              <a:rPr b="0" lang="ru-RU" sz="56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В 2024 году официальные лица Министерства </a:t>
            </a:r>
            <a:r>
              <a:rPr b="0" lang="en-US" sz="56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1</a:t>
            </a:r>
            <a:r>
              <a:rPr b="0" lang="ru-RU" sz="56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545 раз выступали </a:t>
            </a:r>
            <a:br>
              <a:rPr sz="5600"/>
            </a:br>
            <a:r>
              <a:rPr b="0" lang="ru-RU" sz="56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по вопросам деятельности Министерства, в том числе по вопросам противодействия коррупции, например:</a:t>
            </a:r>
            <a:endParaRPr b="0" lang="ru-RU" sz="5600" spc="-1" strike="noStrike">
              <a:solidFill>
                <a:srgbClr val="000000"/>
              </a:solidFill>
              <a:latin typeface="XO Oriel"/>
            </a:endParaRPr>
          </a:p>
          <a:p>
            <a:pPr marL="182880" indent="-182880" defTabSz="914400">
              <a:lnSpc>
                <a:spcPct val="90000"/>
              </a:lnSpc>
              <a:spcBef>
                <a:spcPts val="1199"/>
              </a:spcBef>
              <a:buClr>
                <a:srgbClr val="9e3611"/>
              </a:buClr>
              <a:buSzPct val="85000"/>
              <a:buFont typeface="Wingdings" charset="2"/>
              <a:buChar char=""/>
              <a:tabLst>
                <a:tab algn="l" pos="0"/>
              </a:tabLst>
            </a:pPr>
            <a:r>
              <a:rPr b="0" lang="ru-RU" sz="32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1) 30.01.2024 принято участие в круглом столе Уральской торгово-промышленной палаты (РОП);</a:t>
            </a:r>
            <a:endParaRPr b="0" lang="ru-RU" sz="3200" spc="-1" strike="noStrike">
              <a:solidFill>
                <a:srgbClr val="000000"/>
              </a:solidFill>
              <a:latin typeface="XO Oriel"/>
            </a:endParaRPr>
          </a:p>
          <a:p>
            <a:pPr marL="182880" indent="-182880" defTabSz="914400">
              <a:lnSpc>
                <a:spcPct val="90000"/>
              </a:lnSpc>
              <a:spcBef>
                <a:spcPts val="1199"/>
              </a:spcBef>
              <a:buClr>
                <a:srgbClr val="9e3611"/>
              </a:buClr>
              <a:buSzPct val="85000"/>
              <a:buFont typeface="Wingdings" charset="2"/>
              <a:buChar char=""/>
              <a:tabLst>
                <a:tab algn="l" pos="0"/>
              </a:tabLst>
            </a:pPr>
            <a:r>
              <a:rPr b="0" lang="ru-RU" sz="32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2) 13.02.2024 принято участие в круглом столе Уральской торгово-промышленной палаты (экономика замкнутого цикла);</a:t>
            </a:r>
            <a:endParaRPr b="0" lang="ru-RU" sz="3200" spc="-1" strike="noStrike">
              <a:solidFill>
                <a:srgbClr val="000000"/>
              </a:solidFill>
              <a:latin typeface="XO Oriel"/>
            </a:endParaRPr>
          </a:p>
          <a:p>
            <a:pPr marL="182880" indent="-182880" defTabSz="914400">
              <a:lnSpc>
                <a:spcPct val="90000"/>
              </a:lnSpc>
              <a:spcBef>
                <a:spcPts val="1199"/>
              </a:spcBef>
              <a:buClr>
                <a:srgbClr val="9e3611"/>
              </a:buClr>
              <a:buSzPct val="85000"/>
              <a:buFont typeface="Wingdings" charset="2"/>
              <a:buChar char=""/>
              <a:tabLst>
                <a:tab algn="l" pos="0"/>
              </a:tabLst>
            </a:pPr>
            <a:r>
              <a:rPr b="0" lang="ru-RU" sz="32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3) 02.04.2024 принято участие в конференции в ФГБОУ ВО Уральский государственный горный университет;</a:t>
            </a:r>
            <a:endParaRPr b="0" lang="ru-RU" sz="3200" spc="-1" strike="noStrike">
              <a:solidFill>
                <a:srgbClr val="000000"/>
              </a:solidFill>
              <a:latin typeface="XO Oriel"/>
            </a:endParaRPr>
          </a:p>
          <a:p>
            <a:pPr marL="182880" indent="-182880" defTabSz="914400">
              <a:lnSpc>
                <a:spcPct val="90000"/>
              </a:lnSpc>
              <a:spcBef>
                <a:spcPts val="1199"/>
              </a:spcBef>
              <a:buClr>
                <a:srgbClr val="9e3611"/>
              </a:buClr>
              <a:buSzPct val="85000"/>
              <a:buFont typeface="Wingdings" charset="2"/>
              <a:buChar char=""/>
              <a:tabLst>
                <a:tab algn="l" pos="0"/>
              </a:tabLst>
            </a:pPr>
            <a:r>
              <a:rPr b="0" lang="ru-RU" sz="32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4) 14-17.05.2024 принято участие в съезде региональных операторов в г. Нижний Новгород;</a:t>
            </a:r>
            <a:endParaRPr b="0" lang="ru-RU" sz="3200" spc="-1" strike="noStrike">
              <a:solidFill>
                <a:srgbClr val="000000"/>
              </a:solidFill>
              <a:latin typeface="XO Oriel"/>
            </a:endParaRPr>
          </a:p>
          <a:p>
            <a:pPr marL="182880" indent="-182880" defTabSz="914400">
              <a:lnSpc>
                <a:spcPct val="90000"/>
              </a:lnSpc>
              <a:spcBef>
                <a:spcPts val="1199"/>
              </a:spcBef>
              <a:buClr>
                <a:srgbClr val="9e3611"/>
              </a:buClr>
              <a:buSzPct val="85000"/>
              <a:buFont typeface="Wingdings" charset="2"/>
              <a:buChar char=""/>
              <a:tabLst>
                <a:tab algn="l" pos="0"/>
              </a:tabLst>
            </a:pPr>
            <a:r>
              <a:rPr b="0" lang="ru-RU" sz="32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5) 21.05.2024 принято участие в заседании Комитета по экологии, природопользованию и охране окружающей среды Законодательного Собрания Свердловской области;</a:t>
            </a:r>
            <a:endParaRPr b="0" lang="ru-RU" sz="3200" spc="-1" strike="noStrike">
              <a:solidFill>
                <a:srgbClr val="000000"/>
              </a:solidFill>
              <a:latin typeface="XO Oriel"/>
            </a:endParaRPr>
          </a:p>
          <a:p>
            <a:pPr marL="182880" indent="-182880" defTabSz="914400">
              <a:lnSpc>
                <a:spcPct val="90000"/>
              </a:lnSpc>
              <a:spcBef>
                <a:spcPts val="1199"/>
              </a:spcBef>
              <a:buClr>
                <a:srgbClr val="9e3611"/>
              </a:buClr>
              <a:buSzPct val="85000"/>
              <a:buFont typeface="Wingdings" charset="2"/>
              <a:buChar char=""/>
              <a:tabLst>
                <a:tab algn="l" pos="0"/>
              </a:tabLst>
            </a:pPr>
            <a:r>
              <a:rPr b="0" lang="ru-RU" sz="32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6) 17.06.2024 принято участие в круглом столе по вопросу замены лифтового оборудования в многоквартирных домах «на спецсчете»;</a:t>
            </a:r>
            <a:endParaRPr b="0" lang="ru-RU" sz="3200" spc="-1" strike="noStrike">
              <a:solidFill>
                <a:srgbClr val="000000"/>
              </a:solidFill>
              <a:latin typeface="XO Oriel"/>
            </a:endParaRPr>
          </a:p>
          <a:p>
            <a:pPr marL="182880" indent="-182880" defTabSz="914400">
              <a:lnSpc>
                <a:spcPct val="90000"/>
              </a:lnSpc>
              <a:spcBef>
                <a:spcPts val="1199"/>
              </a:spcBef>
              <a:buClr>
                <a:srgbClr val="9e3611"/>
              </a:buClr>
              <a:buSzPct val="85000"/>
              <a:buFont typeface="Wingdings" charset="2"/>
              <a:buChar char=""/>
              <a:tabLst>
                <a:tab algn="l" pos="0"/>
              </a:tabLst>
            </a:pPr>
            <a:r>
              <a:rPr b="0" lang="ru-RU" sz="32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7) 28.06.2024 принято участие в выездном заседании Общественного совета Министерства в г. Нижний Тагил;</a:t>
            </a:r>
            <a:endParaRPr b="0" lang="ru-RU" sz="3200" spc="-1" strike="noStrike">
              <a:solidFill>
                <a:srgbClr val="000000"/>
              </a:solidFill>
              <a:latin typeface="XO Oriel"/>
            </a:endParaRPr>
          </a:p>
          <a:p>
            <a:pPr marL="182880" indent="-182880" defTabSz="914400">
              <a:lnSpc>
                <a:spcPct val="90000"/>
              </a:lnSpc>
              <a:spcBef>
                <a:spcPts val="1199"/>
              </a:spcBef>
              <a:buClr>
                <a:srgbClr val="9e3611"/>
              </a:buClr>
              <a:buSzPct val="85000"/>
              <a:buFont typeface="Wingdings" charset="2"/>
              <a:buChar char=""/>
              <a:tabLst>
                <a:tab algn="l" pos="0"/>
              </a:tabLst>
            </a:pPr>
            <a:r>
              <a:rPr b="0" lang="ru-RU" sz="32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8) 10.07.2024 принято участие в Международной промышленной выставке «ИННОПРОМ – 2024»;</a:t>
            </a:r>
            <a:endParaRPr b="0" lang="ru-RU" sz="3200" spc="-1" strike="noStrike">
              <a:solidFill>
                <a:srgbClr val="000000"/>
              </a:solidFill>
              <a:latin typeface="XO Oriel"/>
            </a:endParaRPr>
          </a:p>
          <a:p>
            <a:pPr marL="182880" indent="-182880" defTabSz="914400">
              <a:lnSpc>
                <a:spcPct val="90000"/>
              </a:lnSpc>
              <a:spcBef>
                <a:spcPts val="1199"/>
              </a:spcBef>
              <a:buClr>
                <a:srgbClr val="9e3611"/>
              </a:buClr>
              <a:buSzPct val="85000"/>
              <a:buFont typeface="Wingdings" charset="2"/>
              <a:buChar char=""/>
              <a:tabLst>
                <a:tab algn="l" pos="0"/>
              </a:tabLst>
            </a:pPr>
            <a:r>
              <a:rPr b="0" lang="ru-RU" sz="32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9) 13.08.2024 принято участие в круглом столе с утилизирующими компаниями в Уральской торгово-промышленной палате;</a:t>
            </a:r>
            <a:endParaRPr b="0" lang="ru-RU" sz="3200" spc="-1" strike="noStrike">
              <a:solidFill>
                <a:srgbClr val="000000"/>
              </a:solidFill>
              <a:latin typeface="XO Oriel"/>
            </a:endParaRPr>
          </a:p>
          <a:p>
            <a:pPr marL="182880" indent="-182880" defTabSz="914400">
              <a:lnSpc>
                <a:spcPct val="90000"/>
              </a:lnSpc>
              <a:spcBef>
                <a:spcPts val="1199"/>
              </a:spcBef>
              <a:buClr>
                <a:srgbClr val="9e3611"/>
              </a:buClr>
              <a:buSzPct val="85000"/>
              <a:buFont typeface="Wingdings" charset="2"/>
              <a:buChar char=""/>
              <a:tabLst>
                <a:tab algn="l" pos="0"/>
              </a:tabLst>
            </a:pPr>
            <a:r>
              <a:rPr b="0" lang="ru-RU" sz="32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10) 10.09.2024 проведена встреча с Уполномоченным по защите прав предпринимателей в Свердловской области по вопросу роста платы </a:t>
            </a:r>
            <a:br>
              <a:rPr sz="3200"/>
            </a:br>
            <a:r>
              <a:rPr b="0" lang="ru-RU" sz="32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на услугу по обращению с твердыми коммунальными отходами у ООО «Компания «РИФЕЙ»;</a:t>
            </a:r>
            <a:endParaRPr b="0" lang="ru-RU" sz="3200" spc="-1" strike="noStrike">
              <a:solidFill>
                <a:srgbClr val="000000"/>
              </a:solidFill>
              <a:latin typeface="XO Oriel"/>
            </a:endParaRPr>
          </a:p>
          <a:p>
            <a:pPr marL="182880" indent="-182880" defTabSz="914400">
              <a:lnSpc>
                <a:spcPct val="90000"/>
              </a:lnSpc>
              <a:spcBef>
                <a:spcPts val="1199"/>
              </a:spcBef>
              <a:buClr>
                <a:srgbClr val="9e3611"/>
              </a:buClr>
              <a:buSzPct val="85000"/>
              <a:buFont typeface="Wingdings" charset="2"/>
              <a:buChar char=""/>
              <a:tabLst>
                <a:tab algn="l" pos="0"/>
              </a:tabLst>
            </a:pPr>
            <a:r>
              <a:rPr b="0" lang="ru-RU" sz="32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11) 16.10.2024 ­принято участие в семинаре «Природосбережение: аспекты применения вторичных ресурсов в дорожной деятельности» </a:t>
            </a:r>
            <a:br>
              <a:rPr sz="3200"/>
            </a:br>
            <a:r>
              <a:rPr b="0" lang="ru-RU" sz="32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в рамках Международной специализированной выставки «Дорога 2024»;</a:t>
            </a:r>
            <a:endParaRPr b="0" lang="ru-RU" sz="3200" spc="-1" strike="noStrike">
              <a:solidFill>
                <a:srgbClr val="000000"/>
              </a:solidFill>
              <a:latin typeface="XO Oriel"/>
            </a:endParaRPr>
          </a:p>
          <a:p>
            <a:pPr marL="182880" indent="-182880" defTabSz="914400">
              <a:lnSpc>
                <a:spcPct val="90000"/>
              </a:lnSpc>
              <a:spcBef>
                <a:spcPts val="1199"/>
              </a:spcBef>
              <a:buClr>
                <a:srgbClr val="9e3611"/>
              </a:buClr>
              <a:buSzPct val="85000"/>
              <a:buFont typeface="Wingdings" charset="2"/>
              <a:buChar char=""/>
              <a:tabLst>
                <a:tab algn="l" pos="0"/>
              </a:tabLst>
            </a:pPr>
            <a:r>
              <a:rPr b="0" lang="ru-RU" sz="32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12) 23.10.2024 принято участие в заседании межведомственной рабочей группы по вопросам воспитания и просвещения в сфере обращения с твердыми коммунальными отходами.</a:t>
            </a:r>
            <a:endParaRPr b="0" lang="ru-RU" sz="3200" spc="-1" strike="noStrike">
              <a:solidFill>
                <a:srgbClr val="000000"/>
              </a:solidFill>
              <a:latin typeface="XO Oriel"/>
            </a:endParaRPr>
          </a:p>
          <a:p>
            <a:pPr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algn="l" pos="0"/>
              </a:tabLst>
            </a:pPr>
            <a:endParaRPr b="0" lang="ru-RU" sz="2500" spc="-1" strike="noStrike">
              <a:solidFill>
                <a:srgbClr val="000000"/>
              </a:solidFill>
              <a:latin typeface="XO Oriel"/>
            </a:endParaRPr>
          </a:p>
          <a:p>
            <a:pPr indent="0" algn="just" defTabSz="914400">
              <a:lnSpc>
                <a:spcPct val="90000"/>
              </a:lnSpc>
              <a:spcBef>
                <a:spcPts val="1199"/>
              </a:spcBef>
              <a:buNone/>
              <a:tabLst>
                <a:tab algn="l" pos="0"/>
              </a:tabLst>
            </a:pPr>
            <a:endParaRPr b="0" lang="ru-RU" sz="2500" spc="-1" strike="noStrike">
              <a:solidFill>
                <a:srgbClr val="000000"/>
              </a:solidFill>
              <a:latin typeface="XO Oriel"/>
            </a:endParaRPr>
          </a:p>
          <a:p>
            <a:pPr indent="0" algn="just" defTabSz="914400">
              <a:lnSpc>
                <a:spcPct val="90000"/>
              </a:lnSpc>
              <a:spcBef>
                <a:spcPts val="1199"/>
              </a:spcBef>
              <a:buNone/>
              <a:tabLst>
                <a:tab algn="l" pos="0"/>
              </a:tabLst>
            </a:pPr>
            <a:endParaRPr b="0" lang="ru-RU" sz="2500" spc="-1" strike="noStrike">
              <a:solidFill>
                <a:srgbClr val="000000"/>
              </a:solidFill>
              <a:latin typeface="XO Oriel"/>
            </a:endParaRPr>
          </a:p>
          <a:p>
            <a:pPr indent="0" algn="just" defTabSz="914400">
              <a:lnSpc>
                <a:spcPct val="90000"/>
              </a:lnSpc>
              <a:spcBef>
                <a:spcPts val="1199"/>
              </a:spcBef>
              <a:buNone/>
              <a:tabLst>
                <a:tab algn="l" pos="0"/>
              </a:tabLst>
            </a:pPr>
            <a:endParaRPr b="0" lang="ru-RU" sz="2000" spc="-1" strike="noStrike">
              <a:solidFill>
                <a:srgbClr val="000000"/>
              </a:solidFill>
              <a:latin typeface="XO Orie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tile tx="0" ty="0" sx="100000" sy="100000" algn="tl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PlaceHolder 1"/>
          <p:cNvSpPr>
            <a:spLocks noGrp="1"/>
          </p:cNvSpPr>
          <p:nvPr>
            <p:ph/>
          </p:nvPr>
        </p:nvSpPr>
        <p:spPr>
          <a:xfrm>
            <a:off x="0" y="-76320"/>
            <a:ext cx="12030480" cy="7014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indent="0" algn="ctr" defTabSz="914400">
              <a:lnSpc>
                <a:spcPct val="90000"/>
              </a:lnSpc>
              <a:spcBef>
                <a:spcPts val="1199"/>
              </a:spcBef>
              <a:buNone/>
              <a:tabLst>
                <a:tab algn="l" pos="0"/>
              </a:tabLst>
            </a:pPr>
            <a:endParaRPr b="0" lang="ru-RU" sz="2200" spc="-1" strike="noStrike">
              <a:solidFill>
                <a:srgbClr val="000000"/>
              </a:solidFill>
              <a:latin typeface="XO Oriel"/>
            </a:endParaRPr>
          </a:p>
          <a:p>
            <a:pPr indent="0" algn="ctr" defTabSz="914400">
              <a:lnSpc>
                <a:spcPct val="9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0" lang="ru-RU" sz="19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Достижение значений целевых показателей реализации плана мероприятий Министерства энергетики </a:t>
            </a:r>
            <a:br>
              <a:rPr sz="1900"/>
            </a:br>
            <a:r>
              <a:rPr b="0" lang="ru-RU" sz="19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и жилищно-коммунального хозяйства Свердловской области по противодействию коррупции на 2021–2024 годы</a:t>
            </a:r>
            <a:endParaRPr b="0" lang="ru-RU" sz="1900" spc="-1" strike="noStrike">
              <a:solidFill>
                <a:srgbClr val="000000"/>
              </a:solidFill>
              <a:latin typeface="XO Oriel"/>
            </a:endParaRPr>
          </a:p>
          <a:p>
            <a:pPr indent="0" algn="just" defTabSz="914400">
              <a:lnSpc>
                <a:spcPct val="9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0" lang="ru-RU" sz="16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Значения целевых показателей достигнуты в полном объеме:</a:t>
            </a:r>
            <a:r>
              <a:rPr b="0" lang="ru-RU" sz="19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	</a:t>
            </a:r>
            <a:endParaRPr b="0" lang="ru-RU" sz="1900" spc="-1" strike="noStrike">
              <a:solidFill>
                <a:srgbClr val="000000"/>
              </a:solidFill>
              <a:latin typeface="XO Oriel"/>
            </a:endParaRPr>
          </a:p>
          <a:p>
            <a:pPr marL="182880" indent="-182880" algn="just" defTabSz="914400">
              <a:lnSpc>
                <a:spcPct val="90000"/>
              </a:lnSpc>
              <a:spcBef>
                <a:spcPts val="1199"/>
              </a:spcBef>
              <a:buClr>
                <a:srgbClr val="9e3611"/>
              </a:buClr>
              <a:buSzPct val="85000"/>
              <a:buFont typeface="Wingdings" charset="2"/>
              <a:buChar char=""/>
              <a:tabLst>
                <a:tab algn="l" pos="0"/>
              </a:tabLst>
            </a:pPr>
            <a:r>
              <a:rPr b="0" lang="ru-RU" sz="16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доля принятых в текущем году нормативных правовых актов Министерства, в отношении проектов которых была проведена независимая антикоррупционная экспертиза, от общего количества принятых в текущем году нормативных правовых актов Министерства</a:t>
            </a:r>
            <a:r>
              <a:rPr b="0" lang="en-US" sz="16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b="0" lang="ru-RU" sz="16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составила 100 процентов; </a:t>
            </a:r>
            <a:endParaRPr b="0" lang="ru-RU" sz="1600" spc="-1" strike="noStrike">
              <a:solidFill>
                <a:srgbClr val="000000"/>
              </a:solidFill>
              <a:latin typeface="XO Oriel"/>
            </a:endParaRPr>
          </a:p>
          <a:p>
            <a:pPr marL="182880" indent="-182880" algn="just" defTabSz="914400">
              <a:lnSpc>
                <a:spcPct val="90000"/>
              </a:lnSpc>
              <a:spcBef>
                <a:spcPts val="1199"/>
              </a:spcBef>
              <a:buClr>
                <a:srgbClr val="9e3611"/>
              </a:buClr>
              <a:buSzPct val="85000"/>
              <a:buFont typeface="Wingdings" charset="2"/>
              <a:buChar char=""/>
              <a:tabLst>
                <a:tab algn="l" pos="0"/>
              </a:tabLst>
            </a:pPr>
            <a:r>
              <a:rPr b="0" lang="ru-RU" sz="16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доля нормативных правовых актов Министерства, проектов нормативных правовых актов Министерства, в которых по итогам независимой антикоррупционной экспертизы выявлены коррупционные факторы, в общем количестве нормативных правовых актов Министерства, проектов нормативных правовых актов Министерства, прошедших антикоррупционную экспертизу составила </a:t>
            </a:r>
            <a:br>
              <a:rPr sz="1600"/>
            </a:br>
            <a:r>
              <a:rPr b="0" lang="ru-RU" sz="16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0 процентов;</a:t>
            </a:r>
            <a:endParaRPr b="0" lang="ru-RU" sz="1600" spc="-1" strike="noStrike">
              <a:solidFill>
                <a:srgbClr val="000000"/>
              </a:solidFill>
              <a:latin typeface="XO Oriel"/>
            </a:endParaRPr>
          </a:p>
          <a:p>
            <a:pPr marL="182880" indent="-182880" algn="just" defTabSz="914400">
              <a:lnSpc>
                <a:spcPct val="90000"/>
              </a:lnSpc>
              <a:spcBef>
                <a:spcPts val="1199"/>
              </a:spcBef>
              <a:buClr>
                <a:srgbClr val="9e3611"/>
              </a:buClr>
              <a:buSzPct val="85000"/>
              <a:buFont typeface="Wingdings" charset="2"/>
              <a:buChar char=""/>
              <a:tabLst>
                <a:tab algn="l" pos="0"/>
              </a:tabLst>
            </a:pPr>
            <a:r>
              <a:rPr b="0" lang="ru-RU" sz="16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доля государственных гражданских служащих Свердловской области представивших своевременно сведения о доходах, </a:t>
            </a:r>
            <a:br>
              <a:rPr sz="1600"/>
            </a:br>
            <a:r>
              <a:rPr b="0" lang="ru-RU" sz="16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об имуществе и обязательствах имущественного характера, от общего числа государственных гражданских служащих Свердловской области, обязанных представлять такие сведения в Министерстве составила 100 процентов; </a:t>
            </a:r>
            <a:endParaRPr b="0" lang="ru-RU" sz="1600" spc="-1" strike="noStrike">
              <a:solidFill>
                <a:srgbClr val="000000"/>
              </a:solidFill>
              <a:latin typeface="XO Oriel"/>
            </a:endParaRPr>
          </a:p>
          <a:p>
            <a:pPr marL="182880" indent="-182880" algn="just" defTabSz="914400">
              <a:lnSpc>
                <a:spcPct val="90000"/>
              </a:lnSpc>
              <a:spcBef>
                <a:spcPts val="1199"/>
              </a:spcBef>
              <a:buClr>
                <a:srgbClr val="9e3611"/>
              </a:buClr>
              <a:buSzPct val="85000"/>
              <a:buFont typeface="Wingdings" charset="2"/>
              <a:buChar char=""/>
              <a:tabLst>
                <a:tab algn="l" pos="0"/>
              </a:tabLst>
            </a:pPr>
            <a:r>
              <a:rPr b="0" lang="ru-RU" sz="16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количество поступивших от граждан и организаций обращений о коррупционных правонарушениях, совершенных государственными гражданскими служащими Свердловской области, факты по которым подтвердились составила 0 процентов</a:t>
            </a:r>
            <a:endParaRPr b="0" lang="ru-RU" sz="1600" spc="-1" strike="noStrike">
              <a:solidFill>
                <a:srgbClr val="000000"/>
              </a:solidFill>
              <a:latin typeface="XO Oriel"/>
            </a:endParaRPr>
          </a:p>
          <a:p>
            <a:pPr marL="182880" indent="-182880" algn="just" defTabSz="914400">
              <a:lnSpc>
                <a:spcPct val="90000"/>
              </a:lnSpc>
              <a:spcBef>
                <a:spcPts val="1199"/>
              </a:spcBef>
              <a:buClr>
                <a:srgbClr val="9e3611"/>
              </a:buClr>
              <a:buSzPct val="85000"/>
              <a:buFont typeface="Wingdings" charset="2"/>
              <a:buChar char=""/>
              <a:tabLst>
                <a:tab algn="l" pos="0"/>
              </a:tabLst>
            </a:pPr>
            <a:r>
              <a:rPr b="0" lang="ru-RU" sz="16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доля заседаний комиссии по соблюдению требований к служебному поведению и урегулированию конфликта интересов </a:t>
            </a:r>
            <a:br>
              <a:rPr sz="1600"/>
            </a:br>
            <a:r>
              <a:rPr b="0" lang="ru-RU" sz="16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в Министерстве, информация в отношении которых размещена</a:t>
            </a:r>
            <a:r>
              <a:rPr b="0" lang="en-US" sz="16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b="0" lang="ru-RU" sz="1600" spc="-1" strike="noStrike">
                <a:solidFill>
                  <a:srgbClr val="002060"/>
                </a:solidFill>
                <a:latin typeface="Times New Roman"/>
                <a:ea typeface="Times New Roman"/>
              </a:rPr>
              <a:t>на официальном сайте Министерства, от общего количества проведенных заседаний  составила 100 процентов; </a:t>
            </a:r>
            <a:endParaRPr b="0" lang="ru-RU" sz="1600" spc="-1" strike="noStrike">
              <a:solidFill>
                <a:srgbClr val="000000"/>
              </a:solidFill>
              <a:latin typeface="XO Oriel"/>
            </a:endParaRPr>
          </a:p>
          <a:p>
            <a:pPr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algn="l" pos="0"/>
              </a:tabLst>
            </a:pPr>
            <a:endParaRPr b="0" lang="ru-RU" sz="2500" spc="-1" strike="noStrike">
              <a:solidFill>
                <a:srgbClr val="000000"/>
              </a:solidFill>
              <a:latin typeface="XO Oriel"/>
            </a:endParaRPr>
          </a:p>
          <a:p>
            <a:pPr indent="0" algn="just" defTabSz="914400">
              <a:lnSpc>
                <a:spcPct val="90000"/>
              </a:lnSpc>
              <a:spcBef>
                <a:spcPts val="1199"/>
              </a:spcBef>
              <a:buNone/>
              <a:tabLst>
                <a:tab algn="l" pos="0"/>
              </a:tabLst>
            </a:pPr>
            <a:endParaRPr b="0" lang="ru-RU" sz="2500" spc="-1" strike="noStrike">
              <a:solidFill>
                <a:srgbClr val="000000"/>
              </a:solidFill>
              <a:latin typeface="XO Oriel"/>
            </a:endParaRPr>
          </a:p>
          <a:p>
            <a:pPr indent="0" algn="just" defTabSz="914400">
              <a:lnSpc>
                <a:spcPct val="90000"/>
              </a:lnSpc>
              <a:spcBef>
                <a:spcPts val="1199"/>
              </a:spcBef>
              <a:buNone/>
              <a:tabLst>
                <a:tab algn="l" pos="0"/>
              </a:tabLst>
            </a:pPr>
            <a:endParaRPr b="0" lang="ru-RU" sz="2500" spc="-1" strike="noStrike">
              <a:solidFill>
                <a:srgbClr val="000000"/>
              </a:solidFill>
              <a:latin typeface="XO Oriel"/>
            </a:endParaRPr>
          </a:p>
          <a:p>
            <a:pPr indent="0" algn="just" defTabSz="914400">
              <a:lnSpc>
                <a:spcPct val="90000"/>
              </a:lnSpc>
              <a:spcBef>
                <a:spcPts val="1199"/>
              </a:spcBef>
              <a:buNone/>
              <a:tabLst>
                <a:tab algn="l" pos="0"/>
              </a:tabLst>
            </a:pPr>
            <a:endParaRPr b="0" lang="ru-RU" sz="2000" spc="-1" strike="noStrike">
              <a:solidFill>
                <a:srgbClr val="000000"/>
              </a:solidFill>
              <a:latin typeface="XO Orie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_rels/them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1.jpeg"/><Relationship Id="rId3" Type="http://schemas.openxmlformats.org/officeDocument/2006/relationships/image" Target="../media/image1.jpeg"/>
</Relationships>
</file>

<file path=ppt/theme/_rels/theme10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1.jpeg"/><Relationship Id="rId3" Type="http://schemas.openxmlformats.org/officeDocument/2006/relationships/image" Target="../media/image1.jpeg"/>
</Relationships>
</file>

<file path=ppt/theme/_rels/theme1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1.jpeg"/><Relationship Id="rId3" Type="http://schemas.openxmlformats.org/officeDocument/2006/relationships/image" Target="../media/image1.jpeg"/>
</Relationships>
</file>

<file path=ppt/theme/_rels/theme12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1.jpeg"/><Relationship Id="rId3" Type="http://schemas.openxmlformats.org/officeDocument/2006/relationships/image" Target="../media/image1.jpeg"/>
</Relationships>
</file>

<file path=ppt/theme/_rels/theme2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1.jpeg"/><Relationship Id="rId3" Type="http://schemas.openxmlformats.org/officeDocument/2006/relationships/image" Target="../media/image1.jpeg"/>
</Relationships>
</file>

<file path=ppt/theme/_rels/theme3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1.jpeg"/><Relationship Id="rId3" Type="http://schemas.openxmlformats.org/officeDocument/2006/relationships/image" Target="../media/image1.jpeg"/>
</Relationships>
</file>

<file path=ppt/theme/_rels/theme4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1.jpeg"/><Relationship Id="rId3" Type="http://schemas.openxmlformats.org/officeDocument/2006/relationships/image" Target="../media/image1.jpeg"/>
</Relationships>
</file>

<file path=ppt/theme/_rels/theme5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1.jpeg"/><Relationship Id="rId3" Type="http://schemas.openxmlformats.org/officeDocument/2006/relationships/image" Target="../media/image1.jpeg"/>
</Relationships>
</file>

<file path=ppt/theme/_rels/theme6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1.jpeg"/><Relationship Id="rId3" Type="http://schemas.openxmlformats.org/officeDocument/2006/relationships/image" Target="../media/image1.jpeg"/>
</Relationships>
</file>

<file path=ppt/theme/_rels/theme7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1.jpeg"/><Relationship Id="rId3" Type="http://schemas.openxmlformats.org/officeDocument/2006/relationships/image" Target="../media/image1.jpeg"/>
</Relationships>
</file>

<file path=ppt/theme/_rels/theme8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1.jpeg"/><Relationship Id="rId3" Type="http://schemas.openxmlformats.org/officeDocument/2006/relationships/image" Target="../media/image1.jpeg"/>
</Relationships>
</file>

<file path=ppt/theme/_rels/theme9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1.jpeg"/><Relationship Id="rId3" Type="http://schemas.openxmlformats.org/officeDocument/2006/relationships/image" Target="../media/image1.jpeg"/>
</Relationships>
</file>

<file path=ppt/theme/theme1.xml><?xml version="1.0" encoding="utf-8"?>
<a:theme xmlns:a="http://schemas.openxmlformats.org/drawingml/2006/main" xmlns:r="http://schemas.openxmlformats.org/officeDocument/2006/relationships" name="Дерево">
  <a:themeElements>
    <a:clrScheme name="Дерево">
      <a:dk1>
        <a:srgbClr val="000000"/>
      </a:dk1>
      <a:lt1>
        <a:srgbClr val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Дерево">
      <a:majorFont>
        <a:latin typeface="Rockwell Condensed" panose="02060603050405020104" pitchFamily="0" charset="1"/>
        <a:ea typeface=""/>
        <a:cs typeface=""/>
      </a:majorFont>
      <a:minorFont>
        <a:latin typeface="Rockwell" panose="02060603020205020403" pitchFamily="0" charset="1"/>
        <a:ea typeface=""/>
        <a:cs typeface=""/>
      </a:minorFont>
    </a:fontScheme>
    <a:fmtScheme>
      <a:fillStyleLst>
        <a:solidFill>
          <a:schemeClr val="phClr"/>
        </a:solidFill>
        <a:blipFill rotWithShape="1">
          <a:blip r:embed="rId1"/>
          <a:srcRect l="0" t="0" r="0" b="0"/>
          <a:tile tx="0" ty="0" sx="60000" sy="59000" flip="none" algn="tl"/>
        </a:blipFill>
        <a:blipFill rotWithShape="1">
          <a:blip r:embed="rId2"/>
          <a:srcRect l="0" t="0" r="0" b="0"/>
          <a:tile tx="0" ty="0" sx="60000" sy="59000" flip="none" algn="tl"/>
        </a:blipFill>
      </a:fillStyleLst>
      <a:lnStyleLst>
        <a:ln w="6350" cap="flat" cmpd="sng" algn="ctr">
          <a:prstDash val="solid"/>
        </a:ln>
        <a:ln w="12700" cap="flat" cmpd="sng" algn="ctr">
          <a:prstDash val="solid"/>
        </a:ln>
        <a:ln w="1905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shade val="97000"/>
          </a:schemeClr>
        </a:solidFill>
        <a:blipFill rotWithShape="1">
          <a:blip r:embed="rId3"/>
          <a:srcRect l="0" t="0" r="0" b="0"/>
          <a:tile tx="0" ty="0" sx="100000" sy="100000" flip="none" algn="tl"/>
        </a:blipFill>
      </a:bgFillStyleLst>
    </a:fmtScheme>
  </a:themeElements>
</a:theme>
</file>

<file path=ppt/theme/theme10.xml><?xml version="1.0" encoding="utf-8"?>
<a:theme xmlns:a="http://schemas.openxmlformats.org/drawingml/2006/main" xmlns:r="http://schemas.openxmlformats.org/officeDocument/2006/relationships" name="Дерево">
  <a:themeElements>
    <a:clrScheme name="Дерево">
      <a:dk1>
        <a:srgbClr val="000000"/>
      </a:dk1>
      <a:lt1>
        <a:srgbClr val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Дерево">
      <a:majorFont>
        <a:latin typeface="Rockwell Condensed" panose="02060603050405020104" pitchFamily="0" charset="1"/>
        <a:ea typeface=""/>
        <a:cs typeface=""/>
      </a:majorFont>
      <a:minorFont>
        <a:latin typeface="Rockwell" panose="02060603020205020403" pitchFamily="0" charset="1"/>
        <a:ea typeface=""/>
        <a:cs typeface=""/>
      </a:minorFont>
    </a:fontScheme>
    <a:fmtScheme>
      <a:fillStyleLst>
        <a:solidFill>
          <a:schemeClr val="phClr"/>
        </a:solidFill>
        <a:blipFill rotWithShape="1">
          <a:blip r:embed="rId1"/>
          <a:srcRect l="0" t="0" r="0" b="0"/>
          <a:tile tx="0" ty="0" sx="60000" sy="59000" flip="none" algn="tl"/>
        </a:blipFill>
        <a:blipFill rotWithShape="1">
          <a:blip r:embed="rId2"/>
          <a:srcRect l="0" t="0" r="0" b="0"/>
          <a:tile tx="0" ty="0" sx="60000" sy="59000" flip="none" algn="tl"/>
        </a:blipFill>
      </a:fillStyleLst>
      <a:lnStyleLst>
        <a:ln w="6350" cap="flat" cmpd="sng" algn="ctr">
          <a:prstDash val="solid"/>
        </a:ln>
        <a:ln w="12700" cap="flat" cmpd="sng" algn="ctr">
          <a:prstDash val="solid"/>
        </a:ln>
        <a:ln w="1905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shade val="97000"/>
          </a:schemeClr>
        </a:solidFill>
        <a:blipFill rotWithShape="1">
          <a:blip r:embed="rId3"/>
          <a:srcRect l="0" t="0" r="0" b="0"/>
          <a:tile tx="0" ty="0" sx="100000" sy="100000" flip="none" algn="tl"/>
        </a:blipFill>
      </a:bgFillStyleLst>
    </a:fmtScheme>
  </a:themeElements>
</a:theme>
</file>

<file path=ppt/theme/theme11.xml><?xml version="1.0" encoding="utf-8"?>
<a:theme xmlns:a="http://schemas.openxmlformats.org/drawingml/2006/main" xmlns:r="http://schemas.openxmlformats.org/officeDocument/2006/relationships" name="Дерево">
  <a:themeElements>
    <a:clrScheme name="Дерево">
      <a:dk1>
        <a:srgbClr val="000000"/>
      </a:dk1>
      <a:lt1>
        <a:srgbClr val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Дерево">
      <a:majorFont>
        <a:latin typeface="Rockwell Condensed" panose="02060603050405020104" pitchFamily="0" charset="1"/>
        <a:ea typeface=""/>
        <a:cs typeface=""/>
      </a:majorFont>
      <a:minorFont>
        <a:latin typeface="Rockwell" panose="02060603020205020403" pitchFamily="0" charset="1"/>
        <a:ea typeface=""/>
        <a:cs typeface=""/>
      </a:minorFont>
    </a:fontScheme>
    <a:fmtScheme>
      <a:fillStyleLst>
        <a:solidFill>
          <a:schemeClr val="phClr"/>
        </a:solidFill>
        <a:blipFill rotWithShape="1">
          <a:blip r:embed="rId1"/>
          <a:srcRect l="0" t="0" r="0" b="0"/>
          <a:tile tx="0" ty="0" sx="60000" sy="59000" flip="none" algn="tl"/>
        </a:blipFill>
        <a:blipFill rotWithShape="1">
          <a:blip r:embed="rId2"/>
          <a:srcRect l="0" t="0" r="0" b="0"/>
          <a:tile tx="0" ty="0" sx="60000" sy="59000" flip="none" algn="tl"/>
        </a:blipFill>
      </a:fillStyleLst>
      <a:lnStyleLst>
        <a:ln w="6350" cap="flat" cmpd="sng" algn="ctr">
          <a:prstDash val="solid"/>
        </a:ln>
        <a:ln w="12700" cap="flat" cmpd="sng" algn="ctr">
          <a:prstDash val="solid"/>
        </a:ln>
        <a:ln w="1905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shade val="97000"/>
          </a:schemeClr>
        </a:solidFill>
        <a:blipFill rotWithShape="1">
          <a:blip r:embed="rId3"/>
          <a:srcRect l="0" t="0" r="0" b="0"/>
          <a:tile tx="0" ty="0" sx="100000" sy="100000" flip="none" algn="tl"/>
        </a:blipFill>
      </a:bgFillStyleLst>
    </a:fmtScheme>
  </a:themeElements>
</a:theme>
</file>

<file path=ppt/theme/theme12.xml><?xml version="1.0" encoding="utf-8"?>
<a:theme xmlns:a="http://schemas.openxmlformats.org/drawingml/2006/main" xmlns:r="http://schemas.openxmlformats.org/officeDocument/2006/relationships" name="Дерево">
  <a:themeElements>
    <a:clrScheme name="Дерево">
      <a:dk1>
        <a:srgbClr val="000000"/>
      </a:dk1>
      <a:lt1>
        <a:srgbClr val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Дерево">
      <a:majorFont>
        <a:latin typeface="Rockwell Condensed" panose="02060603050405020104" pitchFamily="0" charset="1"/>
        <a:ea typeface=""/>
        <a:cs typeface=""/>
      </a:majorFont>
      <a:minorFont>
        <a:latin typeface="Rockwell" panose="02060603020205020403" pitchFamily="0" charset="1"/>
        <a:ea typeface=""/>
        <a:cs typeface=""/>
      </a:minorFont>
    </a:fontScheme>
    <a:fmtScheme>
      <a:fillStyleLst>
        <a:solidFill>
          <a:schemeClr val="phClr"/>
        </a:solidFill>
        <a:blipFill rotWithShape="1">
          <a:blip r:embed="rId1"/>
          <a:srcRect l="0" t="0" r="0" b="0"/>
          <a:tile tx="0" ty="0" sx="60000" sy="59000" flip="none" algn="tl"/>
        </a:blipFill>
        <a:blipFill rotWithShape="1">
          <a:blip r:embed="rId2"/>
          <a:srcRect l="0" t="0" r="0" b="0"/>
          <a:tile tx="0" ty="0" sx="60000" sy="59000" flip="none" algn="tl"/>
        </a:blipFill>
      </a:fillStyleLst>
      <a:lnStyleLst>
        <a:ln w="6350" cap="flat" cmpd="sng" algn="ctr">
          <a:prstDash val="solid"/>
        </a:ln>
        <a:ln w="12700" cap="flat" cmpd="sng" algn="ctr">
          <a:prstDash val="solid"/>
        </a:ln>
        <a:ln w="1905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shade val="97000"/>
          </a:schemeClr>
        </a:solidFill>
        <a:blipFill rotWithShape="1">
          <a:blip r:embed="rId3"/>
          <a:srcRect l="0" t="0" r="0" b="0"/>
          <a:tile tx="0" ty="0" sx="100000" sy="100000" flip="none" algn="tl"/>
        </a:blip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Дерево">
  <a:themeElements>
    <a:clrScheme name="Дерево">
      <a:dk1>
        <a:srgbClr val="000000"/>
      </a:dk1>
      <a:lt1>
        <a:srgbClr val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Дерево">
      <a:majorFont>
        <a:latin typeface="Rockwell Condensed" panose="02060603050405020104" pitchFamily="0" charset="1"/>
        <a:ea typeface=""/>
        <a:cs typeface=""/>
      </a:majorFont>
      <a:minorFont>
        <a:latin typeface="Rockwell" panose="02060603020205020403" pitchFamily="0" charset="1"/>
        <a:ea typeface=""/>
        <a:cs typeface=""/>
      </a:minorFont>
    </a:fontScheme>
    <a:fmtScheme>
      <a:fillStyleLst>
        <a:solidFill>
          <a:schemeClr val="phClr"/>
        </a:solidFill>
        <a:blipFill rotWithShape="1">
          <a:blip r:embed="rId1"/>
          <a:srcRect l="0" t="0" r="0" b="0"/>
          <a:tile tx="0" ty="0" sx="60000" sy="59000" flip="none" algn="tl"/>
        </a:blipFill>
        <a:blipFill rotWithShape="1">
          <a:blip r:embed="rId2"/>
          <a:srcRect l="0" t="0" r="0" b="0"/>
          <a:tile tx="0" ty="0" sx="60000" sy="59000" flip="none" algn="tl"/>
        </a:blipFill>
      </a:fillStyleLst>
      <a:lnStyleLst>
        <a:ln w="6350" cap="flat" cmpd="sng" algn="ctr">
          <a:prstDash val="solid"/>
        </a:ln>
        <a:ln w="12700" cap="flat" cmpd="sng" algn="ctr">
          <a:prstDash val="solid"/>
        </a:ln>
        <a:ln w="1905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shade val="97000"/>
          </a:schemeClr>
        </a:solidFill>
        <a:blipFill rotWithShape="1">
          <a:blip r:embed="rId3"/>
          <a:srcRect l="0" t="0" r="0" b="0"/>
          <a:tile tx="0" ty="0" sx="100000" sy="100000" flip="none" algn="tl"/>
        </a:blip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Дерево">
  <a:themeElements>
    <a:clrScheme name="Дерево">
      <a:dk1>
        <a:srgbClr val="000000"/>
      </a:dk1>
      <a:lt1>
        <a:srgbClr val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Дерево">
      <a:majorFont>
        <a:latin typeface="Rockwell Condensed" panose="02060603050405020104" pitchFamily="0" charset="1"/>
        <a:ea typeface=""/>
        <a:cs typeface=""/>
      </a:majorFont>
      <a:minorFont>
        <a:latin typeface="Rockwell" panose="02060603020205020403" pitchFamily="0" charset="1"/>
        <a:ea typeface=""/>
        <a:cs typeface=""/>
      </a:minorFont>
    </a:fontScheme>
    <a:fmtScheme>
      <a:fillStyleLst>
        <a:solidFill>
          <a:schemeClr val="phClr"/>
        </a:solidFill>
        <a:blipFill rotWithShape="1">
          <a:blip r:embed="rId1"/>
          <a:srcRect l="0" t="0" r="0" b="0"/>
          <a:tile tx="0" ty="0" sx="60000" sy="59000" flip="none" algn="tl"/>
        </a:blipFill>
        <a:blipFill rotWithShape="1">
          <a:blip r:embed="rId2"/>
          <a:srcRect l="0" t="0" r="0" b="0"/>
          <a:tile tx="0" ty="0" sx="60000" sy="59000" flip="none" algn="tl"/>
        </a:blipFill>
      </a:fillStyleLst>
      <a:lnStyleLst>
        <a:ln w="6350" cap="flat" cmpd="sng" algn="ctr">
          <a:prstDash val="solid"/>
        </a:ln>
        <a:ln w="12700" cap="flat" cmpd="sng" algn="ctr">
          <a:prstDash val="solid"/>
        </a:ln>
        <a:ln w="1905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shade val="97000"/>
          </a:schemeClr>
        </a:solidFill>
        <a:blipFill rotWithShape="1">
          <a:blip r:embed="rId3"/>
          <a:srcRect l="0" t="0" r="0" b="0"/>
          <a:tile tx="0" ty="0" sx="100000" sy="100000" flip="none" algn="tl"/>
        </a:blip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Дерево">
  <a:themeElements>
    <a:clrScheme name="Дерево">
      <a:dk1>
        <a:srgbClr val="000000"/>
      </a:dk1>
      <a:lt1>
        <a:srgbClr val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Дерево">
      <a:majorFont>
        <a:latin typeface="Rockwell Condensed" panose="02060603050405020104" pitchFamily="0" charset="1"/>
        <a:ea typeface=""/>
        <a:cs typeface=""/>
      </a:majorFont>
      <a:minorFont>
        <a:latin typeface="Rockwell" panose="02060603020205020403" pitchFamily="0" charset="1"/>
        <a:ea typeface=""/>
        <a:cs typeface=""/>
      </a:minorFont>
    </a:fontScheme>
    <a:fmtScheme>
      <a:fillStyleLst>
        <a:solidFill>
          <a:schemeClr val="phClr"/>
        </a:solidFill>
        <a:blipFill rotWithShape="1">
          <a:blip r:embed="rId1"/>
          <a:srcRect l="0" t="0" r="0" b="0"/>
          <a:tile tx="0" ty="0" sx="60000" sy="59000" flip="none" algn="tl"/>
        </a:blipFill>
        <a:blipFill rotWithShape="1">
          <a:blip r:embed="rId2"/>
          <a:srcRect l="0" t="0" r="0" b="0"/>
          <a:tile tx="0" ty="0" sx="60000" sy="59000" flip="none" algn="tl"/>
        </a:blipFill>
      </a:fillStyleLst>
      <a:lnStyleLst>
        <a:ln w="6350" cap="flat" cmpd="sng" algn="ctr">
          <a:prstDash val="solid"/>
        </a:ln>
        <a:ln w="12700" cap="flat" cmpd="sng" algn="ctr">
          <a:prstDash val="solid"/>
        </a:ln>
        <a:ln w="1905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shade val="97000"/>
          </a:schemeClr>
        </a:solidFill>
        <a:blipFill rotWithShape="1">
          <a:blip r:embed="rId3"/>
          <a:srcRect l="0" t="0" r="0" b="0"/>
          <a:tile tx="0" ty="0" sx="100000" sy="100000" flip="none" algn="tl"/>
        </a:blip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Дерево">
  <a:themeElements>
    <a:clrScheme name="Дерево">
      <a:dk1>
        <a:srgbClr val="000000"/>
      </a:dk1>
      <a:lt1>
        <a:srgbClr val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Дерево">
      <a:majorFont>
        <a:latin typeface="Rockwell Condensed" panose="02060603050405020104" pitchFamily="0" charset="1"/>
        <a:ea typeface=""/>
        <a:cs typeface=""/>
      </a:majorFont>
      <a:minorFont>
        <a:latin typeface="Rockwell" panose="02060603020205020403" pitchFamily="0" charset="1"/>
        <a:ea typeface=""/>
        <a:cs typeface=""/>
      </a:minorFont>
    </a:fontScheme>
    <a:fmtScheme>
      <a:fillStyleLst>
        <a:solidFill>
          <a:schemeClr val="phClr"/>
        </a:solidFill>
        <a:blipFill rotWithShape="1">
          <a:blip r:embed="rId1"/>
          <a:srcRect l="0" t="0" r="0" b="0"/>
          <a:tile tx="0" ty="0" sx="60000" sy="59000" flip="none" algn="tl"/>
        </a:blipFill>
        <a:blipFill rotWithShape="1">
          <a:blip r:embed="rId2"/>
          <a:srcRect l="0" t="0" r="0" b="0"/>
          <a:tile tx="0" ty="0" sx="60000" sy="59000" flip="none" algn="tl"/>
        </a:blipFill>
      </a:fillStyleLst>
      <a:lnStyleLst>
        <a:ln w="6350" cap="flat" cmpd="sng" algn="ctr">
          <a:prstDash val="solid"/>
        </a:ln>
        <a:ln w="12700" cap="flat" cmpd="sng" algn="ctr">
          <a:prstDash val="solid"/>
        </a:ln>
        <a:ln w="1905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shade val="97000"/>
          </a:schemeClr>
        </a:solidFill>
        <a:blipFill rotWithShape="1">
          <a:blip r:embed="rId3"/>
          <a:srcRect l="0" t="0" r="0" b="0"/>
          <a:tile tx="0" ty="0" sx="100000" sy="100000" flip="none" algn="tl"/>
        </a:blip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Дерево">
  <a:themeElements>
    <a:clrScheme name="Дерево">
      <a:dk1>
        <a:srgbClr val="000000"/>
      </a:dk1>
      <a:lt1>
        <a:srgbClr val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Дерево">
      <a:majorFont>
        <a:latin typeface="Rockwell Condensed" panose="02060603050405020104" pitchFamily="0" charset="1"/>
        <a:ea typeface=""/>
        <a:cs typeface=""/>
      </a:majorFont>
      <a:minorFont>
        <a:latin typeface="Rockwell" panose="02060603020205020403" pitchFamily="0" charset="1"/>
        <a:ea typeface=""/>
        <a:cs typeface=""/>
      </a:minorFont>
    </a:fontScheme>
    <a:fmtScheme>
      <a:fillStyleLst>
        <a:solidFill>
          <a:schemeClr val="phClr"/>
        </a:solidFill>
        <a:blipFill rotWithShape="1">
          <a:blip r:embed="rId1"/>
          <a:srcRect l="0" t="0" r="0" b="0"/>
          <a:tile tx="0" ty="0" sx="60000" sy="59000" flip="none" algn="tl"/>
        </a:blipFill>
        <a:blipFill rotWithShape="1">
          <a:blip r:embed="rId2"/>
          <a:srcRect l="0" t="0" r="0" b="0"/>
          <a:tile tx="0" ty="0" sx="60000" sy="59000" flip="none" algn="tl"/>
        </a:blipFill>
      </a:fillStyleLst>
      <a:lnStyleLst>
        <a:ln w="6350" cap="flat" cmpd="sng" algn="ctr">
          <a:prstDash val="solid"/>
        </a:ln>
        <a:ln w="12700" cap="flat" cmpd="sng" algn="ctr">
          <a:prstDash val="solid"/>
        </a:ln>
        <a:ln w="1905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shade val="97000"/>
          </a:schemeClr>
        </a:solidFill>
        <a:blipFill rotWithShape="1">
          <a:blip r:embed="rId3"/>
          <a:srcRect l="0" t="0" r="0" b="0"/>
          <a:tile tx="0" ty="0" sx="100000" sy="100000" flip="none" algn="tl"/>
        </a:blip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Дерево">
  <a:themeElements>
    <a:clrScheme name="Дерево">
      <a:dk1>
        <a:srgbClr val="000000"/>
      </a:dk1>
      <a:lt1>
        <a:srgbClr val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Дерево">
      <a:majorFont>
        <a:latin typeface="Rockwell Condensed" panose="02060603050405020104" pitchFamily="0" charset="1"/>
        <a:ea typeface=""/>
        <a:cs typeface=""/>
      </a:majorFont>
      <a:minorFont>
        <a:latin typeface="Rockwell" panose="02060603020205020403" pitchFamily="0" charset="1"/>
        <a:ea typeface=""/>
        <a:cs typeface=""/>
      </a:minorFont>
    </a:fontScheme>
    <a:fmtScheme>
      <a:fillStyleLst>
        <a:solidFill>
          <a:schemeClr val="phClr"/>
        </a:solidFill>
        <a:blipFill rotWithShape="1">
          <a:blip r:embed="rId1"/>
          <a:srcRect l="0" t="0" r="0" b="0"/>
          <a:tile tx="0" ty="0" sx="60000" sy="59000" flip="none" algn="tl"/>
        </a:blipFill>
        <a:blipFill rotWithShape="1">
          <a:blip r:embed="rId2"/>
          <a:srcRect l="0" t="0" r="0" b="0"/>
          <a:tile tx="0" ty="0" sx="60000" sy="59000" flip="none" algn="tl"/>
        </a:blipFill>
      </a:fillStyleLst>
      <a:lnStyleLst>
        <a:ln w="6350" cap="flat" cmpd="sng" algn="ctr">
          <a:prstDash val="solid"/>
        </a:ln>
        <a:ln w="12700" cap="flat" cmpd="sng" algn="ctr">
          <a:prstDash val="solid"/>
        </a:ln>
        <a:ln w="1905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shade val="97000"/>
          </a:schemeClr>
        </a:solidFill>
        <a:blipFill rotWithShape="1">
          <a:blip r:embed="rId3"/>
          <a:srcRect l="0" t="0" r="0" b="0"/>
          <a:tile tx="0" ty="0" sx="100000" sy="100000" flip="none" algn="tl"/>
        </a:blip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Дерево">
  <a:themeElements>
    <a:clrScheme name="Дерево">
      <a:dk1>
        <a:srgbClr val="000000"/>
      </a:dk1>
      <a:lt1>
        <a:srgbClr val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Дерево">
      <a:majorFont>
        <a:latin typeface="Rockwell Condensed" panose="02060603050405020104" pitchFamily="0" charset="1"/>
        <a:ea typeface=""/>
        <a:cs typeface=""/>
      </a:majorFont>
      <a:minorFont>
        <a:latin typeface="Rockwell" panose="02060603020205020403" pitchFamily="0" charset="1"/>
        <a:ea typeface=""/>
        <a:cs typeface=""/>
      </a:minorFont>
    </a:fontScheme>
    <a:fmtScheme>
      <a:fillStyleLst>
        <a:solidFill>
          <a:schemeClr val="phClr"/>
        </a:solidFill>
        <a:blipFill rotWithShape="1">
          <a:blip r:embed="rId1"/>
          <a:srcRect l="0" t="0" r="0" b="0"/>
          <a:tile tx="0" ty="0" sx="60000" sy="59000" flip="none" algn="tl"/>
        </a:blipFill>
        <a:blipFill rotWithShape="1">
          <a:blip r:embed="rId2"/>
          <a:srcRect l="0" t="0" r="0" b="0"/>
          <a:tile tx="0" ty="0" sx="60000" sy="59000" flip="none" algn="tl"/>
        </a:blipFill>
      </a:fillStyleLst>
      <a:lnStyleLst>
        <a:ln w="6350" cap="flat" cmpd="sng" algn="ctr">
          <a:prstDash val="solid"/>
        </a:ln>
        <a:ln w="12700" cap="flat" cmpd="sng" algn="ctr">
          <a:prstDash val="solid"/>
        </a:ln>
        <a:ln w="1905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shade val="97000"/>
          </a:schemeClr>
        </a:solidFill>
        <a:blipFill rotWithShape="1">
          <a:blip r:embed="rId3"/>
          <a:srcRect l="0" t="0" r="0" b="0"/>
          <a:tile tx="0" ty="0" sx="100000" sy="100000" flip="none" algn="tl"/>
        </a:blipFill>
      </a:bgFillStyleLst>
    </a:fmtScheme>
  </a:themeElements>
</a:theme>
</file>

<file path=ppt/theme/theme9.xml><?xml version="1.0" encoding="utf-8"?>
<a:theme xmlns:a="http://schemas.openxmlformats.org/drawingml/2006/main" xmlns:r="http://schemas.openxmlformats.org/officeDocument/2006/relationships" name="Дерево">
  <a:themeElements>
    <a:clrScheme name="Дерево">
      <a:dk1>
        <a:srgbClr val="000000"/>
      </a:dk1>
      <a:lt1>
        <a:srgbClr val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Дерево">
      <a:majorFont>
        <a:latin typeface="Rockwell Condensed" panose="02060603050405020104" pitchFamily="0" charset="1"/>
        <a:ea typeface=""/>
        <a:cs typeface=""/>
      </a:majorFont>
      <a:minorFont>
        <a:latin typeface="Rockwell" panose="02060603020205020403" pitchFamily="0" charset="1"/>
        <a:ea typeface=""/>
        <a:cs typeface=""/>
      </a:minorFont>
    </a:fontScheme>
    <a:fmtScheme>
      <a:fillStyleLst>
        <a:solidFill>
          <a:schemeClr val="phClr"/>
        </a:solidFill>
        <a:blipFill rotWithShape="1">
          <a:blip r:embed="rId1"/>
          <a:srcRect l="0" t="0" r="0" b="0"/>
          <a:tile tx="0" ty="0" sx="60000" sy="59000" flip="none" algn="tl"/>
        </a:blipFill>
        <a:blipFill rotWithShape="1">
          <a:blip r:embed="rId2"/>
          <a:srcRect l="0" t="0" r="0" b="0"/>
          <a:tile tx="0" ty="0" sx="60000" sy="59000" flip="none" algn="tl"/>
        </a:blipFill>
      </a:fillStyleLst>
      <a:lnStyleLst>
        <a:ln w="6350" cap="flat" cmpd="sng" algn="ctr">
          <a:prstDash val="solid"/>
        </a:ln>
        <a:ln w="12700" cap="flat" cmpd="sng" algn="ctr">
          <a:prstDash val="solid"/>
        </a:ln>
        <a:ln w="1905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shade val="97000"/>
          </a:schemeClr>
        </a:solidFill>
        <a:blipFill rotWithShape="1">
          <a:blip r:embed="rId3"/>
          <a:srcRect l="0" t="0" r="0" b="0"/>
          <a:tile tx="0" ty="0" sx="100000" sy="100000" flip="none" algn="tl"/>
        </a:blip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920</TotalTime>
  <Application>Редактор_презентаций/3.1.0.0$Windows_X86_64 LibreOffice_project/f0f11dce80bc397e849ff6e04d9c5494e47b295f</Application>
  <AppVersion>15.0000</AppVersion>
  <Words>62</Words>
  <Paragraphs>102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2022-01-26T18:45:05Z</dcterms:created>
  <dc:creator>Учетная запись Майкрософт</dc:creator>
  <dc:description/>
  <dc:language>ru-RU</dc:language>
  <cp:lastModifiedBy/>
  <dcterms:modified xsi:type="dcterms:W3CDTF">2025-01-27T12:34:11Z</dcterms:modified>
  <cp:revision>89</cp:revision>
  <dc:subject/>
  <dc:title>gdfd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Широкоэкранный</vt:lpwstr>
  </property>
  <property fmtid="{D5CDD505-2E9C-101B-9397-08002B2CF9AE}" pid="3" name="Slides">
    <vt:i4>10</vt:i4>
  </property>
</Properties>
</file>