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</p:sldMasterIdLst>
  <p:sldIdLst>
    <p:sldId id="256" r:id="rId13"/>
    <p:sldId id="257" r:id="rId14"/>
    <p:sldId id="259" r:id="rId15"/>
    <p:sldId id="260" r:id="rId16"/>
    <p:sldId id="266" r:id="rId17"/>
    <p:sldId id="267" r:id="rId18"/>
    <p:sldId id="268" r:id="rId19"/>
    <p:sldId id="265" r:id="rId2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6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20FC0BB-4BB1-46FE-91E2-96DF1CEB811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EDA4FDB5-FACF-4132-B924-10554D1F331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A8784230-3C2D-4907-A576-A5174FDE7F2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4"/>
          </p:nvPr>
        </p:nvSpPr>
        <p:spPr/>
        <p:txBody>
          <a:bodyPr/>
          <a:lstStyle/>
          <a:p>
            <a:fld id="{455D6156-90B0-49A8-8EF4-51CC050A01DD}" type="slidenum">
              <a:t>‹#›</a:t>
            </a:fld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dt" idx="3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069920" y="2121480"/>
            <a:ext cx="10057320" cy="404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E5B4ECB-76B6-49D3-B5BF-DA686F3EA97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3A7CDF7-6D1C-4D99-A653-9242D95A05A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4E38F764-474E-40E1-8DFA-351C876BEC4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069920" y="2121480"/>
            <a:ext cx="10057320" cy="404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58BD77A5-B8F4-4085-A9AF-17910D2CC69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A196DB0A-77CA-4152-84CC-EC5E1EE6214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069920" y="2121480"/>
            <a:ext cx="4907880" cy="404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6223680" y="2121480"/>
            <a:ext cx="4907880" cy="404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B13403C5-EDA7-4F89-9269-499A4641458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30988415-4A48-44BC-AE8F-312FDD196EE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D50D9BE6-7BD3-4C66-BADA-02BF5D441EE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13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2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3" name="Rectangle 6"/>
          <p:cNvSpPr/>
          <p:nvPr/>
        </p:nvSpPr>
        <p:spPr>
          <a:xfrm>
            <a:off x="920880" y="1347120"/>
            <a:ext cx="10221840" cy="79560"/>
          </a:xfrm>
          <a:prstGeom prst="rect">
            <a:avLst/>
          </a:prstGeom>
          <a:blipFill rotWithShape="0">
            <a:blip r:embed="rId4">
              <a:alphaModFix amt="85000"/>
            </a:blip>
            <a:srcRect/>
            <a:tile tx="0" ty="1004659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35640" rIns="90000" bIns="3564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Rectangle 7"/>
          <p:cNvSpPr/>
          <p:nvPr/>
        </p:nvSpPr>
        <p:spPr>
          <a:xfrm>
            <a:off x="920880" y="4299840"/>
            <a:ext cx="10221840" cy="79560"/>
          </a:xfrm>
          <a:prstGeom prst="rect">
            <a:avLst/>
          </a:prstGeom>
          <a:blipFill rotWithShape="0">
            <a:blip r:embed="rId4">
              <a:alphaModFix amt="85000"/>
            </a:blip>
            <a:srcRect/>
            <a:tile tx="0" ty="1039910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35640" rIns="90000" bIns="3564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920880" y="1484640"/>
            <a:ext cx="10221840" cy="2742120"/>
          </a:xfrm>
          <a:prstGeom prst="rect">
            <a:avLst/>
          </a:prstGeom>
          <a:blipFill rotWithShape="0">
            <a:blip r:embed="rId4">
              <a:alphaModFix amt="85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6" name="Group 9"/>
          <p:cNvGrpSpPr/>
          <p:nvPr/>
        </p:nvGrpSpPr>
        <p:grpSpPr>
          <a:xfrm>
            <a:off x="9649080" y="4069080"/>
            <a:ext cx="1080000" cy="1080000"/>
            <a:chOff x="9649080" y="4069080"/>
            <a:chExt cx="1080000" cy="1080000"/>
          </a:xfrm>
        </p:grpSpPr>
        <p:sp>
          <p:nvSpPr>
            <p:cNvPr id="7" name="Oval 10"/>
            <p:cNvSpPr/>
            <p:nvPr/>
          </p:nvSpPr>
          <p:spPr>
            <a:xfrm>
              <a:off x="9649080" y="4069080"/>
              <a:ext cx="1080000" cy="1080000"/>
            </a:xfrm>
            <a:prstGeom prst="ellipse">
              <a:avLst/>
            </a:prstGeom>
            <a:blipFill rotWithShape="0">
              <a:blip r:embed="rId5"/>
              <a:srcRect/>
              <a:tile tx="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8" name="Oval 11"/>
            <p:cNvSpPr/>
            <p:nvPr/>
          </p:nvSpPr>
          <p:spPr>
            <a:xfrm>
              <a:off x="9757440" y="4177080"/>
              <a:ext cx="863640" cy="863640"/>
            </a:xfrm>
            <a:prstGeom prst="ellipse">
              <a:avLst/>
            </a:prstGeom>
            <a:noFill/>
            <a:ln w="254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9" name="PlaceHolder 1"/>
          <p:cNvSpPr>
            <a:spLocks noGrp="1"/>
          </p:cNvSpPr>
          <p:nvPr>
            <p:ph type="ftr" idx="1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sldNum" idx="2"/>
          </p:nvPr>
        </p:nvSpPr>
        <p:spPr>
          <a:xfrm>
            <a:off x="9592560" y="4289400"/>
            <a:ext cx="1192680" cy="63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28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99D6945B-E5B9-4383-AEDB-2A8CA87B9882}" type="slidenum">
              <a:rPr lang="ru-RU" sz="28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2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3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86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87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88" name="PlaceHolder 1"/>
          <p:cNvSpPr>
            <a:spLocks noGrp="1"/>
          </p:cNvSpPr>
          <p:nvPr>
            <p:ph type="ftr" idx="28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89" name="PlaceHolder 2"/>
          <p:cNvSpPr>
            <a:spLocks noGrp="1"/>
          </p:cNvSpPr>
          <p:nvPr>
            <p:ph type="sldNum" idx="29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DF4904F5-2E4F-482B-8DFB-5176023A5DBC}" type="slidenum">
              <a:rPr lang="ru-RU" sz="14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dt" idx="30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92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93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94" name="Rectangle 7"/>
          <p:cNvSpPr/>
          <p:nvPr/>
        </p:nvSpPr>
        <p:spPr>
          <a:xfrm>
            <a:off x="8303760" y="0"/>
            <a:ext cx="3887280" cy="6856920"/>
          </a:xfrm>
          <a:prstGeom prst="rect">
            <a:avLst/>
          </a:prstGeom>
          <a:blipFill rotWithShape="0">
            <a:blip r:embed="rId4">
              <a:alphaModFix amt="60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95" name="Group 8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96" name="Oval 9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97" name="Oval 10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98" name="PlaceHolder 1"/>
          <p:cNvSpPr>
            <a:spLocks noGrp="1"/>
          </p:cNvSpPr>
          <p:nvPr>
            <p:ph type="ftr" idx="31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99" name="PlaceHolder 2"/>
          <p:cNvSpPr>
            <a:spLocks noGrp="1"/>
          </p:cNvSpPr>
          <p:nvPr>
            <p:ph type="sldNum" idx="32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D101C1D3-8422-464E-9FB9-CE897997852D}" type="slidenum">
              <a:rPr lang="ru-RU" sz="14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dt" idx="33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102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103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104" name="Rectangle 10"/>
          <p:cNvSpPr/>
          <p:nvPr/>
        </p:nvSpPr>
        <p:spPr>
          <a:xfrm>
            <a:off x="8303760" y="0"/>
            <a:ext cx="3887280" cy="6856920"/>
          </a:xfrm>
          <a:prstGeom prst="rect">
            <a:avLst/>
          </a:prstGeom>
          <a:blipFill rotWithShape="0">
            <a:blip r:embed="rId4">
              <a:alphaModFix amt="60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105" name="Group 7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106" name="Oval 8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107" name="Oval 9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108" name="PlaceHolder 1"/>
          <p:cNvSpPr>
            <a:spLocks noGrp="1"/>
          </p:cNvSpPr>
          <p:nvPr>
            <p:ph type="sldNum" idx="34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85D7D8AC-7720-4726-904D-BB082A0FAF72}" type="slidenum">
              <a:rPr lang="ru-RU" sz="14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dt" idx="35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13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14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15" name="Rectangle 6"/>
          <p:cNvSpPr/>
          <p:nvPr/>
        </p:nvSpPr>
        <p:spPr>
          <a:xfrm>
            <a:off x="920880" y="1347120"/>
            <a:ext cx="10221840" cy="79560"/>
          </a:xfrm>
          <a:prstGeom prst="rect">
            <a:avLst/>
          </a:prstGeom>
          <a:blipFill rotWithShape="0">
            <a:blip r:embed="rId4">
              <a:alphaModFix amt="85000"/>
            </a:blip>
            <a:srcRect/>
            <a:tile tx="0" ty="1004659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35640" rIns="90000" bIns="3564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6" name="Rectangle 7"/>
          <p:cNvSpPr/>
          <p:nvPr/>
        </p:nvSpPr>
        <p:spPr>
          <a:xfrm>
            <a:off x="920880" y="4299840"/>
            <a:ext cx="10221840" cy="79560"/>
          </a:xfrm>
          <a:prstGeom prst="rect">
            <a:avLst/>
          </a:prstGeom>
          <a:blipFill rotWithShape="0">
            <a:blip r:embed="rId4">
              <a:alphaModFix amt="85000"/>
            </a:blip>
            <a:srcRect/>
            <a:tile tx="0" ty="1039910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35640" rIns="90000" bIns="3564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7" name="Rectangle 8"/>
          <p:cNvSpPr/>
          <p:nvPr/>
        </p:nvSpPr>
        <p:spPr>
          <a:xfrm>
            <a:off x="920880" y="1484640"/>
            <a:ext cx="10221840" cy="2742120"/>
          </a:xfrm>
          <a:prstGeom prst="rect">
            <a:avLst/>
          </a:prstGeom>
          <a:blipFill rotWithShape="0">
            <a:blip r:embed="rId4">
              <a:alphaModFix amt="85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18" name="Group 9"/>
          <p:cNvGrpSpPr/>
          <p:nvPr/>
        </p:nvGrpSpPr>
        <p:grpSpPr>
          <a:xfrm>
            <a:off x="9649080" y="4069080"/>
            <a:ext cx="1080000" cy="1080000"/>
            <a:chOff x="9649080" y="4069080"/>
            <a:chExt cx="1080000" cy="1080000"/>
          </a:xfrm>
        </p:grpSpPr>
        <p:sp>
          <p:nvSpPr>
            <p:cNvPr id="19" name="Oval 10"/>
            <p:cNvSpPr/>
            <p:nvPr/>
          </p:nvSpPr>
          <p:spPr>
            <a:xfrm>
              <a:off x="9649080" y="4069080"/>
              <a:ext cx="1080000" cy="1080000"/>
            </a:xfrm>
            <a:prstGeom prst="ellipse">
              <a:avLst/>
            </a:prstGeom>
            <a:blipFill rotWithShape="0">
              <a:blip r:embed="rId5"/>
              <a:srcRect/>
              <a:tile tx="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20" name="Oval 11"/>
            <p:cNvSpPr/>
            <p:nvPr/>
          </p:nvSpPr>
          <p:spPr>
            <a:xfrm>
              <a:off x="9757440" y="4177080"/>
              <a:ext cx="863640" cy="863640"/>
            </a:xfrm>
            <a:prstGeom prst="ellipse">
              <a:avLst/>
            </a:prstGeom>
            <a:noFill/>
            <a:ln w="254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ftr" idx="4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sldNum" idx="5"/>
          </p:nvPr>
        </p:nvSpPr>
        <p:spPr>
          <a:xfrm>
            <a:off x="9592560" y="4289400"/>
            <a:ext cx="1192680" cy="63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28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9BC80BA9-2864-475F-9A38-BF67CE566F86}" type="slidenum">
              <a:rPr lang="ru-RU" sz="28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2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dt" idx="6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28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29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30" name="PlaceHolder 1"/>
          <p:cNvSpPr>
            <a:spLocks noGrp="1"/>
          </p:cNvSpPr>
          <p:nvPr>
            <p:ph type="ftr" idx="7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sldNum" idx="8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7D06D9D7-9530-4FC4-B36C-86B3BF01C80C}" type="slidenum">
              <a:rPr lang="ru-RU" sz="14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9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34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35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36" name="PlaceHolder 1"/>
          <p:cNvSpPr>
            <a:spLocks noGrp="1"/>
          </p:cNvSpPr>
          <p:nvPr>
            <p:ph type="ftr" idx="10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sldNum" idx="11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FC827F2D-36E4-40B2-B1E2-2D033DCD1F48}" type="slidenum">
              <a:rPr lang="ru-RU" sz="14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2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40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41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10057320" cy="404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Седьмой уровень структуры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ftr" idx="13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sldNum" idx="14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343CB780-13DD-421A-998B-75ED7D0F74B9}" type="slidenum">
              <a:rPr lang="ru-RU" sz="14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 idx="15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50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51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52" name="Rectangle 6"/>
          <p:cNvSpPr/>
          <p:nvPr/>
        </p:nvSpPr>
        <p:spPr>
          <a:xfrm>
            <a:off x="0" y="4917960"/>
            <a:ext cx="12191040" cy="1938960"/>
          </a:xfrm>
          <a:prstGeom prst="rect">
            <a:avLst/>
          </a:prstGeom>
          <a:blipFill rotWithShape="0">
            <a:blip r:embed="rId4">
              <a:alphaModFix amt="85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53" name="Group 7"/>
          <p:cNvGrpSpPr/>
          <p:nvPr/>
        </p:nvGrpSpPr>
        <p:grpSpPr>
          <a:xfrm>
            <a:off x="897480" y="2325960"/>
            <a:ext cx="1080000" cy="1080000"/>
            <a:chOff x="897480" y="2325960"/>
            <a:chExt cx="1080000" cy="1080000"/>
          </a:xfrm>
        </p:grpSpPr>
        <p:sp>
          <p:nvSpPr>
            <p:cNvPr id="54" name="Oval 8"/>
            <p:cNvSpPr/>
            <p:nvPr/>
          </p:nvSpPr>
          <p:spPr>
            <a:xfrm>
              <a:off x="897480" y="2325960"/>
              <a:ext cx="1080000" cy="1080000"/>
            </a:xfrm>
            <a:prstGeom prst="ellipse">
              <a:avLst/>
            </a:prstGeom>
            <a:blipFill rotWithShape="0">
              <a:blip r:embed="rId5"/>
              <a:srcRect/>
              <a:tile tx="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55" name="Oval 9"/>
            <p:cNvSpPr/>
            <p:nvPr/>
          </p:nvSpPr>
          <p:spPr>
            <a:xfrm>
              <a:off x="1005480" y="2433960"/>
              <a:ext cx="863640" cy="863640"/>
            </a:xfrm>
            <a:prstGeom prst="ellipse">
              <a:avLst/>
            </a:prstGeom>
            <a:noFill/>
            <a:ln w="254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56" name="PlaceHolder 1"/>
          <p:cNvSpPr>
            <a:spLocks noGrp="1"/>
          </p:cNvSpPr>
          <p:nvPr>
            <p:ph type="ftr" idx="16"/>
          </p:nvPr>
        </p:nvSpPr>
        <p:spPr>
          <a:xfrm>
            <a:off x="21826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17"/>
          </p:nvPr>
        </p:nvSpPr>
        <p:spPr>
          <a:xfrm>
            <a:off x="843840" y="2505960"/>
            <a:ext cx="1187280" cy="719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28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3050B6D5-E7AB-488B-B4AF-690366EA39CC}" type="slidenum">
              <a:rPr lang="ru-RU" sz="28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2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18"/>
          </p:nvPr>
        </p:nvSpPr>
        <p:spPr>
          <a:xfrm>
            <a:off x="8593560" y="6272640"/>
            <a:ext cx="2643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60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61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4907520" cy="404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Седьмой уровень структуры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23680" y="2121480"/>
            <a:ext cx="4907520" cy="404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Седьмой уровень структуры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ftr" idx="19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66" name="PlaceHolder 5"/>
          <p:cNvSpPr>
            <a:spLocks noGrp="1"/>
          </p:cNvSpPr>
          <p:nvPr>
            <p:ph type="sldNum" idx="20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159FF2C0-1681-4033-B959-DCD7E1F7F02A}" type="slidenum">
              <a:rPr lang="ru-RU" sz="14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" name="PlaceHolder 6"/>
          <p:cNvSpPr>
            <a:spLocks noGrp="1"/>
          </p:cNvSpPr>
          <p:nvPr>
            <p:ph type="dt" idx="21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72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73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74" name="PlaceHolder 1"/>
          <p:cNvSpPr>
            <a:spLocks noGrp="1"/>
          </p:cNvSpPr>
          <p:nvPr>
            <p:ph type="ftr" idx="22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75" name="PlaceHolder 2"/>
          <p:cNvSpPr>
            <a:spLocks noGrp="1"/>
          </p:cNvSpPr>
          <p:nvPr>
            <p:ph type="sldNum" idx="23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C501F6D0-3DD4-4647-821B-27A1F61B3135}" type="slidenum">
              <a:rPr lang="ru-RU" sz="14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24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78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3"/>
              <a:srcRect/>
              <a:tile tx="56980" ty="0" sx="84968" sy="84956" algn="tl"/>
            </a:blip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79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ftr" idx="25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sldNum" idx="26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078B49C3-DFEA-44FA-A9A9-63CBAF78881A}" type="slidenum">
              <a:rPr lang="ru-RU" sz="1400" b="1" strike="noStrike" spc="-1">
                <a:solidFill>
                  <a:srgbClr val="FFFFFF"/>
                </a:solidFill>
                <a:latin typeface="Rockwell Condensed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dt" idx="27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/>
          </p:nvPr>
        </p:nvSpPr>
        <p:spPr>
          <a:xfrm>
            <a:off x="144360" y="177119"/>
            <a:ext cx="11734920" cy="548345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1111" lnSpcReduction="10000"/>
          </a:bodyPr>
          <a:lstStyle/>
          <a:p>
            <a:pPr indent="0" algn="ctr" defTabSz="914400">
              <a:lnSpc>
                <a:spcPct val="80000"/>
              </a:lnSpc>
              <a:buNone/>
              <a:tabLst>
                <a:tab pos="0" algn="l"/>
              </a:tabLst>
            </a:pPr>
            <a:endParaRPr lang="ru-RU" sz="2700" b="0" strike="noStrike" spc="-1" dirty="0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15000"/>
              </a:lnSpc>
              <a:tabLst>
                <a:tab pos="0" algn="l"/>
              </a:tabLst>
            </a:pPr>
            <a:endParaRPr lang="en-US" sz="3600" b="0" strike="noStrike" cap="all" spc="-1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tabLst>
                <a:tab pos="0" algn="l"/>
              </a:tabLst>
            </a:pPr>
            <a:endParaRPr lang="en-US" sz="3600" cap="all" spc="-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tabLst>
                <a:tab pos="0" algn="l"/>
              </a:tabLst>
            </a:pPr>
            <a:r>
              <a:rPr lang="ru-RU" sz="4300" b="0" strike="noStrike" cap="all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Отчёт </a:t>
            </a:r>
            <a:r>
              <a:rPr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Плана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Министерства энергетики и жилищно-коммунального хозяйства Свердловской области по противодействию коррупции на 2025–2028 годы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cap="all" spc="-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 defTabSz="914400">
              <a:lnSpc>
                <a:spcPct val="115000"/>
              </a:lnSpc>
              <a:buNone/>
              <a:tabLst>
                <a:tab pos="0" algn="l"/>
              </a:tabLst>
            </a:pPr>
            <a:endParaRPr lang="ru-RU" sz="3600" b="0" strike="noStrike" cap="all" spc="-1" dirty="0" smtClean="0">
              <a:solidFill>
                <a:srgbClr val="002060"/>
              </a:solidFill>
              <a:latin typeface="Times New Roman"/>
            </a:endParaRPr>
          </a:p>
          <a:p>
            <a:pPr indent="0" algn="ctr" defTabSz="914400">
              <a:lnSpc>
                <a:spcPct val="115000"/>
              </a:lnSpc>
              <a:buNone/>
              <a:tabLst>
                <a:tab pos="0" algn="l"/>
              </a:tabLst>
            </a:pPr>
            <a:endParaRPr lang="ru-RU" sz="36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/>
          </p:nvPr>
        </p:nvSpPr>
        <p:spPr>
          <a:xfrm>
            <a:off x="144360" y="177120"/>
            <a:ext cx="11886120" cy="6761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just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000" b="0" strike="noStrike" spc="-1" dirty="0">
                <a:solidFill>
                  <a:srgbClr val="002060"/>
                </a:solidFill>
                <a:latin typeface="Rockwell"/>
              </a:rPr>
              <a:t>	</a:t>
            </a:r>
            <a:r>
              <a:rPr lang="ru-RU" sz="2000" b="0" strike="noStrike" spc="-1" dirty="0" smtClean="0">
                <a:solidFill>
                  <a:srgbClr val="002060"/>
                </a:solidFill>
                <a:latin typeface="Rockwell"/>
              </a:rPr>
              <a:t>	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План </a:t>
            </a:r>
            <a:r>
              <a:rPr lang="ru-RU" sz="2000" b="0" strike="noStrike" spc="-1" dirty="0">
                <a:latin typeface="Times New Roman"/>
                <a:ea typeface="Times New Roman"/>
              </a:rPr>
              <a:t>мероприятий Министерства энергетики и жилищно-коммунального хозяйства Свердловской области 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по </a:t>
            </a:r>
            <a:r>
              <a:rPr lang="ru-RU" sz="2000" b="0" strike="noStrike" spc="-1" dirty="0">
                <a:latin typeface="Times New Roman"/>
                <a:ea typeface="Times New Roman"/>
              </a:rPr>
              <a:t>противодействию коррупции на 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202</a:t>
            </a:r>
            <a:r>
              <a:rPr lang="en-US" sz="2000" b="0" strike="noStrike" spc="-1" dirty="0" smtClean="0">
                <a:latin typeface="Times New Roman"/>
                <a:ea typeface="Times New Roman"/>
              </a:rPr>
              <a:t>5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–202</a:t>
            </a:r>
            <a:r>
              <a:rPr lang="en-US" sz="2000" b="0" strike="noStrike" spc="-1" dirty="0" smtClean="0">
                <a:latin typeface="Times New Roman"/>
                <a:ea typeface="Times New Roman"/>
              </a:rPr>
              <a:t>8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>
                <a:latin typeface="Times New Roman"/>
                <a:ea typeface="Times New Roman"/>
              </a:rPr>
              <a:t>годы утвержден приказом Министерства </a:t>
            </a:r>
            <a:r>
              <a:rPr sz="2000" dirty="0"/>
              <a:t/>
            </a:r>
            <a:br>
              <a:rPr sz="2000" dirty="0"/>
            </a:br>
            <a:r>
              <a:rPr lang="ru-RU" sz="2000" b="0" strike="noStrike" spc="-1" dirty="0">
                <a:latin typeface="Times New Roman"/>
                <a:ea typeface="Times New Roman"/>
              </a:rPr>
              <a:t>от </a:t>
            </a:r>
            <a:r>
              <a:rPr lang="en-US" sz="2000" b="0" strike="noStrike" spc="-1" dirty="0" smtClean="0">
                <a:latin typeface="Times New Roman"/>
                <a:ea typeface="Times New Roman"/>
              </a:rPr>
              <a:t>13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.</a:t>
            </a:r>
            <a:r>
              <a:rPr lang="en-US" sz="2000" b="0" strike="noStrike" spc="-1" dirty="0" smtClean="0">
                <a:latin typeface="Times New Roman"/>
                <a:ea typeface="Times New Roman"/>
              </a:rPr>
              <a:t>12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.202</a:t>
            </a:r>
            <a:r>
              <a:rPr lang="en-US" sz="2000" b="0" strike="noStrike" spc="-1" dirty="0" smtClean="0">
                <a:latin typeface="Times New Roman"/>
                <a:ea typeface="Times New Roman"/>
              </a:rPr>
              <a:t>4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>
                <a:latin typeface="Times New Roman"/>
                <a:ea typeface="Times New Roman"/>
              </a:rPr>
              <a:t>№ </a:t>
            </a:r>
            <a:r>
              <a:rPr lang="en-US" sz="2000" b="0" strike="noStrike" spc="-1" dirty="0" smtClean="0">
                <a:latin typeface="Times New Roman"/>
                <a:ea typeface="Times New Roman"/>
              </a:rPr>
              <a:t>779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 «</a:t>
            </a:r>
            <a:r>
              <a:rPr lang="ru-RU" sz="2000" spc="-1" dirty="0" smtClean="0">
                <a:latin typeface="Times New Roman"/>
                <a:ea typeface="Times New Roman"/>
              </a:rPr>
              <a:t>Об </a:t>
            </a:r>
            <a:r>
              <a:rPr lang="ru-RU" sz="2000" spc="-1" dirty="0">
                <a:latin typeface="Times New Roman"/>
                <a:ea typeface="Times New Roman"/>
              </a:rPr>
              <a:t>утверждении Плана мероприятий Министерства </a:t>
            </a:r>
            <a:r>
              <a:rPr lang="ru-RU" sz="2000" spc="-1" dirty="0" smtClean="0">
                <a:latin typeface="Times New Roman"/>
                <a:ea typeface="Times New Roman"/>
              </a:rPr>
              <a:t>энергетики</a:t>
            </a:r>
            <a:r>
              <a:rPr lang="en-US" sz="2000" spc="-1" dirty="0" smtClean="0">
                <a:latin typeface="Times New Roman"/>
                <a:ea typeface="Times New Roman"/>
              </a:rPr>
              <a:t> </a:t>
            </a:r>
            <a:r>
              <a:rPr lang="ru-RU" sz="2000" spc="-1" dirty="0" smtClean="0">
                <a:latin typeface="Times New Roman"/>
                <a:ea typeface="Times New Roman"/>
              </a:rPr>
              <a:t>и </a:t>
            </a:r>
            <a:r>
              <a:rPr lang="ru-RU" sz="2000" spc="-1" dirty="0">
                <a:latin typeface="Times New Roman"/>
                <a:ea typeface="Times New Roman"/>
              </a:rPr>
              <a:t>жилищно-коммунального хозяйства Свердловской </a:t>
            </a:r>
            <a:r>
              <a:rPr lang="ru-RU" sz="2000" spc="-1" dirty="0" smtClean="0">
                <a:latin typeface="Times New Roman"/>
                <a:ea typeface="Times New Roman"/>
              </a:rPr>
              <a:t>области</a:t>
            </a:r>
            <a:r>
              <a:rPr lang="en-US" sz="2000" spc="-1" dirty="0" smtClean="0">
                <a:latin typeface="Times New Roman"/>
                <a:ea typeface="Times New Roman"/>
              </a:rPr>
              <a:t> </a:t>
            </a:r>
            <a:r>
              <a:rPr lang="ru-RU" sz="2000" spc="-1" dirty="0" smtClean="0">
                <a:latin typeface="Times New Roman"/>
                <a:ea typeface="Times New Roman"/>
              </a:rPr>
              <a:t>по </a:t>
            </a:r>
            <a:r>
              <a:rPr lang="ru-RU" sz="2000" spc="-1" dirty="0">
                <a:latin typeface="Times New Roman"/>
                <a:ea typeface="Times New Roman"/>
              </a:rPr>
              <a:t>противодействию коррупции на 2025–2028 годы </a:t>
            </a:r>
            <a:r>
              <a:rPr lang="ru-RU" sz="2000" spc="-1" dirty="0" smtClean="0">
                <a:latin typeface="Times New Roman"/>
                <a:ea typeface="Times New Roman"/>
              </a:rPr>
              <a:t/>
            </a:r>
            <a:br>
              <a:rPr lang="ru-RU" sz="2000" spc="-1" dirty="0" smtClean="0">
                <a:latin typeface="Times New Roman"/>
                <a:ea typeface="Times New Roman"/>
              </a:rPr>
            </a:br>
            <a:r>
              <a:rPr lang="ru-RU" sz="2000" spc="-1" dirty="0" smtClean="0">
                <a:latin typeface="Times New Roman"/>
                <a:ea typeface="Times New Roman"/>
              </a:rPr>
              <a:t>и </a:t>
            </a:r>
            <a:r>
              <a:rPr lang="ru-RU" sz="2000" spc="-1" dirty="0">
                <a:latin typeface="Times New Roman"/>
                <a:ea typeface="Times New Roman"/>
              </a:rPr>
              <a:t>Перечня </a:t>
            </a:r>
            <a:r>
              <a:rPr lang="ru-RU" sz="2000" spc="-1" dirty="0" smtClean="0">
                <a:latin typeface="Times New Roman"/>
                <a:ea typeface="Times New Roman"/>
              </a:rPr>
              <a:t>целевых</a:t>
            </a:r>
            <a:r>
              <a:rPr lang="en-US" sz="2000" spc="-1" dirty="0" smtClean="0">
                <a:latin typeface="Times New Roman"/>
                <a:ea typeface="Times New Roman"/>
              </a:rPr>
              <a:t> </a:t>
            </a:r>
            <a:r>
              <a:rPr lang="ru-RU" sz="2000" spc="-1" dirty="0" smtClean="0">
                <a:latin typeface="Times New Roman"/>
                <a:ea typeface="Times New Roman"/>
              </a:rPr>
              <a:t>показателей </a:t>
            </a:r>
            <a:r>
              <a:rPr lang="ru-RU" sz="2000" spc="-1" dirty="0">
                <a:latin typeface="Times New Roman"/>
                <a:ea typeface="Times New Roman"/>
              </a:rPr>
              <a:t>реализации Плана мероприятий Министерства </a:t>
            </a:r>
            <a:r>
              <a:rPr lang="ru-RU" sz="2000" spc="-1" dirty="0" smtClean="0">
                <a:latin typeface="Times New Roman"/>
                <a:ea typeface="Times New Roman"/>
              </a:rPr>
              <a:t>энергетики</a:t>
            </a:r>
            <a:r>
              <a:rPr lang="en-US" sz="2000" spc="-1" dirty="0" smtClean="0">
                <a:latin typeface="Times New Roman"/>
                <a:ea typeface="Times New Roman"/>
              </a:rPr>
              <a:t> </a:t>
            </a:r>
            <a:r>
              <a:rPr lang="ru-RU" sz="2000" spc="-1" dirty="0" smtClean="0">
                <a:latin typeface="Times New Roman"/>
                <a:ea typeface="Times New Roman"/>
              </a:rPr>
              <a:t>и </a:t>
            </a:r>
            <a:r>
              <a:rPr lang="ru-RU" sz="2000" spc="-1" dirty="0">
                <a:latin typeface="Times New Roman"/>
                <a:ea typeface="Times New Roman"/>
              </a:rPr>
              <a:t>жилищно-коммунального хозяйства Свердловской </a:t>
            </a:r>
            <a:r>
              <a:rPr lang="ru-RU" sz="2000" spc="-1" dirty="0" smtClean="0">
                <a:latin typeface="Times New Roman"/>
                <a:ea typeface="Times New Roman"/>
              </a:rPr>
              <a:t>области</a:t>
            </a:r>
            <a:r>
              <a:rPr lang="en-US" sz="2000" spc="-1" dirty="0" smtClean="0">
                <a:latin typeface="Times New Roman"/>
                <a:ea typeface="Times New Roman"/>
              </a:rPr>
              <a:t> </a:t>
            </a:r>
            <a:r>
              <a:rPr lang="ru-RU" sz="2000" spc="-1" dirty="0" smtClean="0">
                <a:latin typeface="Times New Roman"/>
                <a:ea typeface="Times New Roman"/>
              </a:rPr>
              <a:t>по </a:t>
            </a:r>
            <a:r>
              <a:rPr lang="ru-RU" sz="2000" spc="-1" dirty="0">
                <a:latin typeface="Times New Roman"/>
                <a:ea typeface="Times New Roman"/>
              </a:rPr>
              <a:t>противодействию коррупции на 2025–2028 </a:t>
            </a:r>
            <a:r>
              <a:rPr lang="ru-RU" sz="2000" spc="-1" dirty="0" smtClean="0">
                <a:latin typeface="Times New Roman"/>
                <a:ea typeface="Times New Roman"/>
              </a:rPr>
              <a:t>годы» </a:t>
            </a:r>
            <a:br>
              <a:rPr lang="ru-RU" sz="2000" spc="-1" dirty="0" smtClean="0">
                <a:latin typeface="Times New Roman"/>
                <a:ea typeface="Times New Roman"/>
              </a:rPr>
            </a:br>
            <a:r>
              <a:rPr lang="ru-RU" sz="2000" spc="-1" dirty="0" smtClean="0">
                <a:latin typeface="Times New Roman"/>
                <a:ea typeface="Times New Roman"/>
              </a:rPr>
              <a:t>и 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включает</a:t>
            </a:r>
            <a:r>
              <a:rPr lang="en-US" sz="2000" b="0" strike="noStrike" spc="-1" dirty="0" smtClean="0"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в себя 38 мероприятий, в том числе</a:t>
            </a:r>
            <a:r>
              <a:rPr lang="en-US" sz="2000" b="0" strike="noStrike" spc="-1" dirty="0" smtClean="0"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по направлениям:</a:t>
            </a:r>
            <a:endParaRPr lang="en-US" sz="2000" b="0" strike="noStrike" spc="-1" dirty="0" smtClean="0">
              <a:latin typeface="Times New Roman"/>
              <a:ea typeface="Times New Roman"/>
            </a:endParaRPr>
          </a:p>
          <a:p>
            <a:pPr marL="182880" indent="-182880" algn="just" defTabSz="914400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000" b="0" strike="noStrike" spc="-1" dirty="0" smtClean="0">
                <a:latin typeface="Times New Roman"/>
                <a:ea typeface="Times New Roman"/>
              </a:rPr>
              <a:t>совершенствование </a:t>
            </a:r>
            <a:r>
              <a:rPr lang="ru-RU" sz="2000" b="0" strike="noStrike" spc="-1" dirty="0">
                <a:latin typeface="Times New Roman"/>
                <a:ea typeface="Times New Roman"/>
              </a:rPr>
              <a:t>законодательства Свердловской области в сфере противодействия коррупции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;</a:t>
            </a:r>
          </a:p>
          <a:p>
            <a:pPr marL="182880" indent="-182880" algn="just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000" spc="-1" dirty="0" smtClean="0">
                <a:latin typeface="Times New Roman"/>
                <a:ea typeface="Times New Roman"/>
              </a:rPr>
              <a:t>обеспечение антикоррупционной деятельности Министерства;</a:t>
            </a:r>
          </a:p>
          <a:p>
            <a:pPr marL="182880" indent="-182880" algn="just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000" spc="-1" dirty="0" smtClean="0">
                <a:latin typeface="Times New Roman"/>
                <a:ea typeface="Times New Roman"/>
              </a:rPr>
              <a:t>обеспечение работы с обращениями граждан и организаций по фактам коррупции;</a:t>
            </a:r>
            <a:endParaRPr lang="ru-RU" sz="2000" spc="-1" dirty="0">
              <a:latin typeface="Times New Roman"/>
              <a:ea typeface="Times New Roman"/>
            </a:endParaRPr>
          </a:p>
          <a:p>
            <a:pPr marL="182880" indent="-182880" algn="just" defTabSz="914400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000" b="0" strike="noStrike" spc="-1" dirty="0" smtClean="0">
                <a:latin typeface="Times New Roman"/>
                <a:ea typeface="Times New Roman"/>
              </a:rPr>
              <a:t>обеспечение </a:t>
            </a:r>
            <a:r>
              <a:rPr lang="ru-RU" sz="2000" b="0" strike="noStrike" spc="-1" dirty="0">
                <a:latin typeface="Times New Roman"/>
                <a:ea typeface="Times New Roman"/>
              </a:rPr>
              <a:t>открытости деятельности Министерства, обеспечение права граждан на доступ </a:t>
            </a:r>
            <a:r>
              <a:rPr sz="2000" dirty="0"/>
              <a:t/>
            </a:r>
            <a:br>
              <a:rPr sz="2000" dirty="0"/>
            </a:br>
            <a:r>
              <a:rPr lang="ru-RU" sz="2000" b="0" strike="noStrike" spc="-1" dirty="0">
                <a:latin typeface="Times New Roman"/>
                <a:ea typeface="Times New Roman"/>
              </a:rPr>
              <a:t>к информации о деятельности Министерства в сфере противодействия </a:t>
            </a:r>
            <a:r>
              <a:rPr lang="ru-RU" sz="2000" b="0" strike="noStrike" spc="-1" dirty="0" smtClean="0">
                <a:latin typeface="Times New Roman"/>
                <a:ea typeface="Times New Roman"/>
              </a:rPr>
              <a:t>коррупции, антикоррупционное просвещение граждан;</a:t>
            </a:r>
            <a:endParaRPr lang="ru-RU" sz="2000" b="0" strike="noStrike" spc="-1" dirty="0">
              <a:latin typeface="XO Oriel"/>
            </a:endParaRPr>
          </a:p>
          <a:p>
            <a:pPr marL="182880" indent="-182880" algn="just" defTabSz="914400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000" b="0" strike="noStrike" spc="-1" dirty="0" smtClean="0">
                <a:latin typeface="Times New Roman"/>
                <a:ea typeface="Times New Roman"/>
              </a:rPr>
              <a:t>организация мероприятий по профессиональному развитию в сфере противодействия коррупции.</a:t>
            </a:r>
            <a:endParaRPr lang="ru-RU" sz="2000" b="0" strike="noStrike" spc="-1" dirty="0">
              <a:latin typeface="XO Oriel"/>
            </a:endParaRPr>
          </a:p>
          <a:p>
            <a:pPr indent="0" algn="just" defTabSz="914400">
              <a:lnSpc>
                <a:spcPct val="100000"/>
              </a:lnSpc>
              <a:buNone/>
              <a:tabLst>
                <a:tab pos="0" algn="l"/>
              </a:tabLst>
            </a:pPr>
            <a:endParaRPr lang="ru-RU" sz="2000" b="0" strike="noStrike" spc="-1" dirty="0">
              <a:latin typeface="XO Orie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b="0" strike="noStrike" spc="-1" dirty="0">
                <a:latin typeface="Times New Roman"/>
                <a:ea typeface="Times New Roman"/>
              </a:rPr>
              <a:t>В </a:t>
            </a:r>
            <a:r>
              <a:rPr lang="ru-RU" sz="2800" b="0" strike="noStrike" spc="-1" dirty="0" smtClean="0">
                <a:latin typeface="Times New Roman"/>
                <a:ea typeface="Times New Roman"/>
              </a:rPr>
              <a:t>2025 </a:t>
            </a:r>
            <a:r>
              <a:rPr lang="ru-RU" sz="2800" b="0" strike="noStrike" spc="-1" dirty="0">
                <a:latin typeface="Times New Roman"/>
                <a:ea typeface="Times New Roman"/>
              </a:rPr>
              <a:t>году исполнено </a:t>
            </a:r>
            <a:r>
              <a:rPr lang="ru-RU" sz="2800" b="0" strike="noStrike" spc="-1" dirty="0" smtClean="0">
                <a:latin typeface="Times New Roman"/>
                <a:ea typeface="Times New Roman"/>
              </a:rPr>
              <a:t>34 мероприятия, </a:t>
            </a:r>
            <a:r>
              <a:rPr lang="ru-RU" sz="2800" b="0" strike="noStrike" spc="-1" dirty="0">
                <a:latin typeface="Times New Roman"/>
                <a:ea typeface="Times New Roman"/>
              </a:rPr>
              <a:t>что составляет 100% </a:t>
            </a:r>
            <a:r>
              <a:rPr sz="2800" dirty="0"/>
              <a:t/>
            </a:r>
            <a:br>
              <a:rPr sz="2800" dirty="0"/>
            </a:br>
            <a:r>
              <a:rPr lang="ru-RU" sz="2800" b="0" strike="noStrike" spc="-1" dirty="0">
                <a:latin typeface="Times New Roman"/>
                <a:ea typeface="Times New Roman"/>
              </a:rPr>
              <a:t>от запланированного </a:t>
            </a:r>
            <a:r>
              <a:rPr lang="ru-RU" sz="2800" b="0" strike="noStrike" spc="-1" dirty="0" smtClean="0">
                <a:latin typeface="Times New Roman"/>
                <a:ea typeface="Times New Roman"/>
              </a:rPr>
              <a:t>количества </a:t>
            </a:r>
            <a:r>
              <a:rPr lang="ru-RU" sz="2800" b="0" strike="noStrike" spc="-1" dirty="0" err="1" smtClean="0">
                <a:latin typeface="Times New Roman"/>
                <a:ea typeface="Times New Roman"/>
              </a:rPr>
              <a:t>мероприятиза</a:t>
            </a:r>
            <a:r>
              <a:rPr lang="ru-RU" sz="2800" b="0" strike="noStrike" spc="-1" dirty="0" smtClean="0">
                <a:latin typeface="Times New Roman"/>
                <a:ea typeface="Times New Roman"/>
              </a:rPr>
              <a:t> </a:t>
            </a:r>
            <a:r>
              <a:rPr lang="ru-RU" sz="2800" b="0" strike="noStrike" spc="-1" dirty="0">
                <a:latin typeface="Times New Roman"/>
                <a:ea typeface="Times New Roman"/>
              </a:rPr>
              <a:t>отчетный период</a:t>
            </a:r>
            <a:endParaRPr lang="ru-RU" sz="2800" b="0" strike="noStrike" spc="-1" dirty="0"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25000" lnSpcReduction="20000"/>
          </a:bodyPr>
          <a:lstStyle/>
          <a:p>
            <a:pPr marL="182880" indent="-182880" algn="ctr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</a:pPr>
            <a:r>
              <a:rPr lang="ru-RU" sz="2000" b="0" strike="noStrike" spc="-1" dirty="0">
                <a:solidFill>
                  <a:srgbClr val="002060"/>
                </a:solidFill>
                <a:latin typeface="Rockwell"/>
              </a:rPr>
              <a:t>	</a:t>
            </a: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  <a:p>
            <a:pPr algn="ctr">
              <a:spcBef>
                <a:spcPts val="1199"/>
              </a:spcBef>
              <a:tabLst>
                <a:tab pos="0" algn="l"/>
              </a:tabLst>
            </a:pPr>
            <a:r>
              <a:rPr lang="ru-RU" sz="96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Совершенствование </a:t>
            </a:r>
            <a:r>
              <a:rPr lang="ru-RU" sz="9600" spc="-1" dirty="0">
                <a:solidFill>
                  <a:srgbClr val="0070C0"/>
                </a:solidFill>
                <a:latin typeface="Times New Roman"/>
                <a:ea typeface="Times New Roman"/>
              </a:rPr>
              <a:t>законодательства Свердловской области в сфере противодействия коррупции</a:t>
            </a:r>
            <a:endParaRPr lang="ru-RU" sz="6400" b="0" strike="noStrike" spc="-1" dirty="0">
              <a:solidFill>
                <a:srgbClr val="0070C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отделом </a:t>
            </a: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обеспечения правовой и организационной деятельности Министерства в соответствии </a:t>
            </a:r>
            <a:r>
              <a:rPr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приказом Министерства от 20.04.2021 № 170 «Об утверждении порядка проведения антикоррупционной экспертизы приказов Министерства энергетики и жилищно-коммунального хозяйства Свердловской области и проектов приказов Министерства энергетики и жилищно-коммунального хозяйства Свердловской области» проведена антикоррупционная экспертиза </a:t>
            </a: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14 </a:t>
            </a: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проектов приказов Министерства нормативного характера;</a:t>
            </a:r>
            <a:endParaRPr lang="ru-RU" sz="7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рамках исполнения приказа Министерства от 07.06.2021 № 248 «Об утверждении порядка направления </a:t>
            </a: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прокуратуру Свердловской области и Главное управление Министерства юстиции Российской Федерации по Свердловской области приказов Министерства энергетики и жилищно-коммунального хозяйства Свердловской области и проектов приказов Министерства энергетики и жилищно-коммунального хозяйства Свердловской области» в целях проведения антикоррупционной экспертизы в </a:t>
            </a: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прокуратуру </a:t>
            </a: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Свердловской области направлялись </a:t>
            </a: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проекты </a:t>
            </a: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приказов Министерства нормативного характера, а в целях получения методической помощи </a:t>
            </a:r>
            <a:r>
              <a:rPr lang="ru-RU" sz="7600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проекты приказов Министерства нормативного </a:t>
            </a:r>
            <a:r>
              <a:rPr lang="ru-RU" sz="7600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характера направлялись в </a:t>
            </a: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Главное управление Министерства юстиции Российской Федерации по Свердловской </a:t>
            </a: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области;</a:t>
            </a:r>
            <a:endParaRPr lang="ru-RU" sz="7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601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рамках исполнения приказа Министерства от 08.06.2021 № 251 «Об утверждении порядка уведомления юридических лиц и физических лиц, аккредитованных Министерством юстиции Российской Федерации в качестве экспертов по проведению независимой антикоррупционной экспертизы нормативных правовых актов и проектов нормативных правовых актов, о размещении проекта приказа Министерства энергетики и жилищно-коммунального хозяйства Свердловской области в информационно-телекоммуникационной сети «Интернет» </a:t>
            </a: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</a:t>
            </a:r>
            <a:r>
              <a:rPr lang="ru-RU" sz="7600" b="0" strike="noStrike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независимую антикоррупционную экспертизу направлены все проекты приказов Министерства нормативного </a:t>
            </a:r>
            <a:r>
              <a:rPr lang="ru-RU" sz="7600" b="0" strike="noStrike" spc="-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характера</a:t>
            </a:r>
            <a:r>
              <a:rPr lang="ru-RU" sz="7600" spc="-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;</a:t>
            </a:r>
            <a:endParaRPr lang="ru-RU" sz="7600" b="0" strike="noStrike" spc="-1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182880" indent="-182880" algn="just">
              <a:spcBef>
                <a:spcPts val="601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7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76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официальном сайте Министерства в информационно-телекоммуникационной сети «Интернет» в разделе «Противодействие коррупции/Антикоррупционная экспертиза» размещено 106 проектов правовых актов, разработчиком которых являлось Министерство, из них: 87 проектов постановлений Правительства Свердловской области, 5 проектов указов Губернатора Свердловской области и 14 проектов приказов Министерства нормативного характера.</a:t>
            </a:r>
            <a:endParaRPr lang="ru-RU" sz="7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27777" lnSpcReduction="20000"/>
          </a:bodyPr>
          <a:lstStyle/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9300" b="0" strike="noStrike" spc="-1" dirty="0">
              <a:solidFill>
                <a:srgbClr val="000000"/>
              </a:solidFill>
              <a:latin typeface="XO Oriel"/>
            </a:endParaRPr>
          </a:p>
          <a:p>
            <a:pPr algn="ctr">
              <a:spcBef>
                <a:spcPts val="1199"/>
              </a:spcBef>
              <a:tabLst>
                <a:tab pos="0" algn="l"/>
              </a:tabLst>
            </a:pPr>
            <a:r>
              <a:rPr lang="ru-RU" sz="96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Обеспечение </a:t>
            </a:r>
            <a:r>
              <a:rPr lang="ru-RU" sz="9600" spc="-1" dirty="0">
                <a:solidFill>
                  <a:srgbClr val="0070C0"/>
                </a:solidFill>
                <a:latin typeface="Times New Roman"/>
                <a:ea typeface="Times New Roman"/>
              </a:rPr>
              <a:t>антикоррупционной деятельности </a:t>
            </a:r>
            <a:r>
              <a:rPr lang="ru-RU" sz="96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Министерства</a:t>
            </a:r>
            <a:endParaRPr lang="ru-RU" sz="11200" b="0" strike="noStrike" spc="-1" dirty="0">
              <a:solidFill>
                <a:srgbClr val="000000"/>
              </a:solidFill>
              <a:latin typeface="XO Oriel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7200" spc="-1" dirty="0" smtClean="0">
                <a:latin typeface="Times New Roman"/>
                <a:ea typeface="Times New Roman"/>
              </a:rPr>
              <a:t>для </a:t>
            </a:r>
            <a:r>
              <a:rPr lang="ru-RU" sz="7200" spc="-1" dirty="0">
                <a:latin typeface="Times New Roman"/>
                <a:ea typeface="Times New Roman"/>
              </a:rPr>
              <a:t>служащих, а также руководителей подведомственных (курируемых) организаций Свердловской области 20 февраля 2025 года проведено занятие в системе профессиональной учебы сотрудников, </a:t>
            </a:r>
            <a:r>
              <a:rPr lang="ru-RU" sz="7200" spc="-1" dirty="0" smtClean="0">
                <a:latin typeface="Times New Roman"/>
                <a:ea typeface="Times New Roman"/>
              </a:rPr>
              <a:t/>
            </a:r>
            <a:br>
              <a:rPr lang="ru-RU" sz="7200" spc="-1" dirty="0" smtClean="0">
                <a:latin typeface="Times New Roman"/>
                <a:ea typeface="Times New Roman"/>
              </a:rPr>
            </a:br>
            <a:r>
              <a:rPr lang="ru-RU" sz="7200" spc="-1" dirty="0" smtClean="0">
                <a:latin typeface="Times New Roman"/>
                <a:ea typeface="Times New Roman"/>
              </a:rPr>
              <a:t>на </a:t>
            </a:r>
            <a:r>
              <a:rPr lang="ru-RU" sz="7200" spc="-1" dirty="0">
                <a:latin typeface="Times New Roman"/>
                <a:ea typeface="Times New Roman"/>
              </a:rPr>
              <a:t>котором в том числе рассмотрен вопрос «О представлении сведений о своих доходах, об имуществе </a:t>
            </a:r>
            <a:r>
              <a:rPr lang="ru-RU" sz="7200" spc="-1" dirty="0" smtClean="0">
                <a:latin typeface="Times New Roman"/>
                <a:ea typeface="Times New Roman"/>
              </a:rPr>
              <a:t/>
            </a:r>
            <a:br>
              <a:rPr lang="ru-RU" sz="7200" spc="-1" dirty="0" smtClean="0">
                <a:latin typeface="Times New Roman"/>
                <a:ea typeface="Times New Roman"/>
              </a:rPr>
            </a:br>
            <a:r>
              <a:rPr lang="ru-RU" sz="7200" spc="-1" dirty="0" smtClean="0">
                <a:latin typeface="Times New Roman"/>
                <a:ea typeface="Times New Roman"/>
              </a:rPr>
              <a:t>и </a:t>
            </a:r>
            <a:r>
              <a:rPr lang="ru-RU" sz="7200" spc="-1" dirty="0">
                <a:latin typeface="Times New Roman"/>
                <a:ea typeface="Times New Roman"/>
              </a:rPr>
              <a:t>обязательствах имущественного характера, а также о доходах, об имуществе и обязательствах имущественного характера своих супруги (супруга) и несовершеннолетних детей в 2025 году</a:t>
            </a:r>
            <a:r>
              <a:rPr lang="ru-RU" sz="7200" spc="-1" dirty="0" smtClean="0">
                <a:latin typeface="Times New Roman"/>
                <a:ea typeface="Times New Roman"/>
              </a:rPr>
              <a:t>»;</a:t>
            </a:r>
            <a:r>
              <a:rPr lang="ru-RU" sz="6400" b="0" strike="noStrike" spc="-1" dirty="0">
                <a:latin typeface="Times New Roman"/>
                <a:ea typeface="Times New Roman"/>
              </a:rPr>
              <a:t>	</a:t>
            </a:r>
            <a:endParaRPr lang="ru-RU" sz="7200" b="0" strike="noStrike" spc="-1" dirty="0" smtClean="0">
              <a:latin typeface="Times New Roman"/>
              <a:ea typeface="Times New Roman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7200" b="0" strike="noStrike" spc="-1" dirty="0" smtClean="0">
                <a:latin typeface="Times New Roman"/>
                <a:ea typeface="Times New Roman"/>
              </a:rPr>
              <a:t>57 </a:t>
            </a:r>
            <a:r>
              <a:rPr lang="ru-RU" sz="7200" b="0" strike="noStrike" spc="-1" dirty="0">
                <a:latin typeface="Times New Roman"/>
                <a:ea typeface="Times New Roman"/>
              </a:rPr>
              <a:t>государственных гражданских служащих Свердловской области, замещающих должности </a:t>
            </a:r>
            <a:r>
              <a:rPr lang="ru-RU" sz="7200" b="0" strike="noStrike" spc="-1" dirty="0" smtClean="0">
                <a:latin typeface="Times New Roman"/>
                <a:ea typeface="Times New Roman"/>
              </a:rPr>
              <a:t/>
            </a:r>
            <a:br>
              <a:rPr lang="ru-RU" sz="7200" b="0" strike="noStrike" spc="-1" dirty="0" smtClean="0">
                <a:latin typeface="Times New Roman"/>
                <a:ea typeface="Times New Roman"/>
              </a:rPr>
            </a:br>
            <a:r>
              <a:rPr lang="ru-RU" sz="7200" b="0" strike="noStrike" spc="-1" dirty="0" smtClean="0">
                <a:latin typeface="Times New Roman"/>
                <a:ea typeface="Times New Roman"/>
              </a:rPr>
              <a:t>в </a:t>
            </a:r>
            <a:r>
              <a:rPr lang="ru-RU" sz="7200" b="0" strike="noStrike" spc="-1" dirty="0">
                <a:latin typeface="Times New Roman"/>
                <a:ea typeface="Times New Roman"/>
              </a:rPr>
              <a:t>Министерстве, включенные в Перечень должностей государственной гражданской службы Свердловской области в Министерстве, при замещении которых государственные гражданские служащие Свердловской области обязаны представлять сведения о своих доходах, расходах, об имуществе и обязательствах имущественного </a:t>
            </a:r>
            <a:r>
              <a:rPr lang="ru-RU" sz="7200" b="0" strike="noStrike" spc="-1" dirty="0" smtClean="0">
                <a:latin typeface="Times New Roman"/>
                <a:ea typeface="Times New Roman"/>
              </a:rPr>
              <a:t>характера, а </a:t>
            </a:r>
            <a:r>
              <a:rPr lang="ru-RU" sz="7200" b="0" strike="noStrike" spc="-1" dirty="0">
                <a:latin typeface="Times New Roman"/>
                <a:ea typeface="Times New Roman"/>
              </a:rPr>
              <a:t>также о доходах, расходах, об имуществе и обязательствах имущественного характера своих супруги (супруга) несовершеннолетних детей своевременно представили соответствующие </a:t>
            </a:r>
            <a:r>
              <a:rPr lang="ru-RU" sz="7200" b="0" strike="noStrike" spc="-1" dirty="0" smtClean="0">
                <a:latin typeface="Times New Roman"/>
                <a:ea typeface="Times New Roman"/>
              </a:rPr>
              <a:t>сведения в 2025 году;</a:t>
            </a:r>
            <a:endParaRPr lang="ru-RU" sz="7200" b="0" strike="noStrike" spc="-1" dirty="0"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7200" b="0" strike="noStrike" spc="-1" dirty="0" smtClean="0">
                <a:latin typeface="Times New Roman"/>
                <a:ea typeface="Times New Roman"/>
              </a:rPr>
              <a:t>сведения </a:t>
            </a:r>
            <a:r>
              <a:rPr lang="ru-RU" sz="7200" b="0" strike="noStrike" spc="-1" dirty="0">
                <a:latin typeface="Times New Roman"/>
                <a:ea typeface="Times New Roman"/>
              </a:rPr>
              <a:t>о доходах, расходах, об имуществе и обязательствах имущественного характера, а также </a:t>
            </a:r>
            <a:r>
              <a:rPr lang="ru-RU" sz="7200" b="0" strike="noStrike" spc="-1" dirty="0" smtClean="0">
                <a:latin typeface="Times New Roman"/>
                <a:ea typeface="Times New Roman"/>
              </a:rPr>
              <a:t/>
            </a:r>
            <a:br>
              <a:rPr lang="ru-RU" sz="7200" b="0" strike="noStrike" spc="-1" dirty="0" smtClean="0">
                <a:latin typeface="Times New Roman"/>
                <a:ea typeface="Times New Roman"/>
              </a:rPr>
            </a:br>
            <a:r>
              <a:rPr lang="ru-RU" sz="7200" b="0" strike="noStrike" spc="-1" dirty="0" smtClean="0">
                <a:latin typeface="Times New Roman"/>
                <a:ea typeface="Times New Roman"/>
              </a:rPr>
              <a:t>о </a:t>
            </a:r>
            <a:r>
              <a:rPr lang="ru-RU" sz="7200" b="0" strike="noStrike" spc="-1" dirty="0">
                <a:latin typeface="Times New Roman"/>
                <a:ea typeface="Times New Roman"/>
              </a:rPr>
              <a:t>доходах, расходах, об имуществе и обязательствах имущественного характера своих супруги (супруга) </a:t>
            </a:r>
            <a:r>
              <a:rPr lang="ru-RU" sz="7200" b="0" strike="noStrike" spc="-1" dirty="0" smtClean="0">
                <a:latin typeface="Times New Roman"/>
                <a:ea typeface="Times New Roman"/>
              </a:rPr>
              <a:t/>
            </a:r>
            <a:br>
              <a:rPr lang="ru-RU" sz="7200" b="0" strike="noStrike" spc="-1" dirty="0" smtClean="0">
                <a:latin typeface="Times New Roman"/>
                <a:ea typeface="Times New Roman"/>
              </a:rPr>
            </a:br>
            <a:r>
              <a:rPr lang="ru-RU" sz="7200" b="0" strike="noStrike" spc="-1" dirty="0" smtClean="0">
                <a:latin typeface="Times New Roman"/>
                <a:ea typeface="Times New Roman"/>
              </a:rPr>
              <a:t>и </a:t>
            </a:r>
            <a:r>
              <a:rPr lang="ru-RU" sz="7200" b="0" strike="noStrike" spc="-1" dirty="0">
                <a:latin typeface="Times New Roman"/>
                <a:ea typeface="Times New Roman"/>
              </a:rPr>
              <a:t>несовершеннолетних детей представлены директором подведомственного Министерству государственного бюджетного учреждения Свердловской области «Институт развития жилищно-коммунального хозяйства Свердловской </a:t>
            </a:r>
            <a:r>
              <a:rPr lang="ru-RU" sz="7200" b="0" strike="noStrike" spc="-1" dirty="0" smtClean="0">
                <a:latin typeface="Times New Roman"/>
                <a:ea typeface="Times New Roman"/>
              </a:rPr>
              <a:t>области и </a:t>
            </a:r>
            <a:r>
              <a:rPr lang="ru-RU" sz="7200" b="0" strike="noStrike" spc="-1" dirty="0">
                <a:latin typeface="Times New Roman"/>
                <a:ea typeface="Times New Roman"/>
              </a:rPr>
              <a:t>энергосбережения им. Н.И. Данилова» своевременно; </a:t>
            </a:r>
            <a:endParaRPr lang="ru-RU" sz="7200" b="0" strike="noStrike" spc="-1" dirty="0"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7200" b="0" strike="noStrike" spc="-1" dirty="0" smtClean="0">
                <a:latin typeface="Times New Roman"/>
                <a:ea typeface="Times New Roman"/>
              </a:rPr>
              <a:t>по результатам анализа, за ненадлежащее исполнение по вине государственного гражданского служащего Свердловской области обязанности, установленной статьей 20 Федерального закона от 27 июля 2004 года № 79-ФЗ «О государственной гражданской службе Российской Федерации», к 3 служащим применены взыскания.</a:t>
            </a:r>
            <a:endParaRPr lang="ru-RU" sz="7200" b="0" strike="noStrike" spc="-1" dirty="0" smtClean="0"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ru-RU" sz="9800" b="0" strike="noStrike" spc="-1" dirty="0" smtClean="0">
                <a:solidFill>
                  <a:schemeClr val="dk1"/>
                </a:solidFill>
                <a:latin typeface="Times New Roman"/>
                <a:ea typeface="Times New Roman"/>
              </a:rPr>
              <a:t> </a:t>
            </a:r>
            <a:endParaRPr lang="ru-RU" sz="98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98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98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64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20000"/>
          </a:bodyPr>
          <a:lstStyle/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4900" b="0" strike="noStrike" spc="-1" dirty="0" smtClean="0">
              <a:solidFill>
                <a:srgbClr val="0070C0"/>
              </a:solidFill>
              <a:latin typeface="XO Oriel"/>
            </a:endParaRPr>
          </a:p>
          <a:p>
            <a:pPr algn="ctr">
              <a:spcBef>
                <a:spcPts val="1199"/>
              </a:spcBef>
              <a:tabLst>
                <a:tab pos="0" algn="l"/>
              </a:tabLst>
            </a:pPr>
            <a:r>
              <a:rPr lang="ru-RU" sz="36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Обеспечение </a:t>
            </a:r>
            <a:r>
              <a:rPr lang="ru-RU" sz="3600" spc="-1" dirty="0">
                <a:solidFill>
                  <a:srgbClr val="0070C0"/>
                </a:solidFill>
                <a:latin typeface="Times New Roman"/>
                <a:ea typeface="Times New Roman"/>
              </a:rPr>
              <a:t>работы с обращениями граждан и </a:t>
            </a:r>
            <a:r>
              <a:rPr lang="ru-RU" sz="36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организаций </a:t>
            </a:r>
            <a:br>
              <a:rPr lang="ru-RU" sz="36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</a:br>
            <a:r>
              <a:rPr lang="ru-RU" sz="36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по фактам коррупции </a:t>
            </a:r>
          </a:p>
          <a:p>
            <a:pPr algn="ctr">
              <a:spcBef>
                <a:spcPts val="1199"/>
              </a:spcBef>
              <a:tabLst>
                <a:tab pos="0" algn="l"/>
              </a:tabLst>
            </a:pPr>
            <a:r>
              <a:rPr lang="ru-RU" sz="6400" b="0" strike="noStrike" spc="-1" dirty="0" smtClean="0">
                <a:latin typeface="Times New Roman"/>
                <a:ea typeface="Times New Roman"/>
              </a:rPr>
              <a:t>	</a:t>
            </a:r>
            <a:endParaRPr lang="ru-RU" sz="7200" b="0" strike="noStrike" spc="-1" dirty="0" smtClean="0">
              <a:latin typeface="Times New Roman"/>
              <a:ea typeface="Times New Roman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результатах работы по рассмотрению обращений граждан по фактам коррупции включаются в ежеквартальные обзоры обращений граждан, размещаемые на официальном сайте Министерства в сети Интернет.</a:t>
            </a: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endParaRPr lang="ru-RU" sz="2800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году обращения граждан по фактам коррупции в Министерство </a:t>
            </a:r>
            <a: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поступали;</a:t>
            </a: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endParaRPr lang="ru-RU" sz="2800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издан </a:t>
            </a:r>
            <a:r>
              <a:rPr lang="ru-RU" sz="28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от 23.09.2025 № 545 «О внесении изменений </a:t>
            </a:r>
            <a: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функционировании «телефона доверия» для сообщения информации о коррупционных проявлениях, утвержденное приказом Министерства энергетики и жилищно-коммунального хозяйства Свердловской области от 13.12.2018 № 523</a:t>
            </a:r>
            <a:r>
              <a:rPr lang="ru-RU" sz="28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98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98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64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</p:txBody>
      </p:sp>
    </p:spTree>
    <p:extLst>
      <p:ext uri="{BB962C8B-B14F-4D97-AF65-F5344CB8AC3E}">
        <p14:creationId xmlns:p14="http://schemas.microsoft.com/office/powerpoint/2010/main" val="47280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10000"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tabLst>
                <a:tab pos="0" algn="l"/>
              </a:tabLst>
            </a:pPr>
            <a:r>
              <a:rPr lang="ru-RU" sz="30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Обеспечение </a:t>
            </a:r>
            <a:r>
              <a:rPr lang="ru-RU" sz="3000" spc="-1" dirty="0">
                <a:solidFill>
                  <a:srgbClr val="0070C0"/>
                </a:solidFill>
                <a:latin typeface="Times New Roman"/>
                <a:ea typeface="Times New Roman"/>
              </a:rPr>
              <a:t>открытости деятельности Министерства, обеспечение права граждан на доступ </a:t>
            </a:r>
            <a:r>
              <a:rPr lang="ru-RU" sz="30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к </a:t>
            </a:r>
            <a:r>
              <a:rPr lang="ru-RU" sz="3000" spc="-1" dirty="0">
                <a:solidFill>
                  <a:srgbClr val="0070C0"/>
                </a:solidFill>
                <a:latin typeface="Times New Roman"/>
                <a:ea typeface="Times New Roman"/>
              </a:rPr>
              <a:t>информации </a:t>
            </a:r>
            <a:r>
              <a:rPr lang="ru-RU" sz="30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 </a:t>
            </a:r>
            <a:r>
              <a:rPr lang="ru-RU" sz="3000" spc="-1" dirty="0">
                <a:solidFill>
                  <a:srgbClr val="0070C0"/>
                </a:solidFill>
                <a:latin typeface="Times New Roman"/>
                <a:ea typeface="Times New Roman"/>
              </a:rPr>
              <a:t>деятельности Министерства </a:t>
            </a:r>
            <a:r>
              <a:rPr lang="ru-RU" sz="30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/>
            </a:r>
            <a:br>
              <a:rPr lang="ru-RU" sz="30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</a:br>
            <a:r>
              <a:rPr lang="ru-RU" sz="30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в </a:t>
            </a:r>
            <a:r>
              <a:rPr lang="ru-RU" sz="3000" spc="-1" dirty="0">
                <a:solidFill>
                  <a:srgbClr val="0070C0"/>
                </a:solidFill>
                <a:latin typeface="Times New Roman"/>
                <a:ea typeface="Times New Roman"/>
              </a:rPr>
              <a:t>сфере противодействия </a:t>
            </a:r>
            <a:r>
              <a:rPr lang="ru-RU" sz="30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коррупции, антикоррупционное </a:t>
            </a:r>
            <a:r>
              <a:rPr lang="ru-RU" sz="3000" spc="-1" dirty="0">
                <a:solidFill>
                  <a:srgbClr val="0070C0"/>
                </a:solidFill>
                <a:latin typeface="Times New Roman"/>
                <a:ea typeface="Times New Roman"/>
              </a:rPr>
              <a:t>просвещение граждан </a:t>
            </a:r>
            <a:endParaRPr lang="ru-RU" sz="7200" b="0" strike="noStrike" spc="-1" dirty="0" smtClean="0">
              <a:latin typeface="Times New Roman"/>
              <a:ea typeface="Times New Roman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26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заседании Комиссии по соблюдению требований к служебному поведению и урегулированию конфликта интересов в Министерстве 27 </a:t>
            </a: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ноября </a:t>
            </a:r>
            <a:r>
              <a:rPr lang="ru-RU" sz="26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 размещена на официальном сайте Министерства разделе «противодействие коррупции</a:t>
            </a: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 «Антикоррупционное просвещение» раздела «противодействие коррупции» сайта Министерства размещены все материалы, рекомендованные </a:t>
            </a: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6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размещению Департаментом противодействия коррупции Свердловской области, в том числе материалы конкурсов «Вместе против коррупции</a:t>
            </a: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!»;</a:t>
            </a: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6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заседании Общественного совета при Министерстве 4 июня 2025 года рассмотрен вопрос «Об итогах выполнения плана мероприятий </a:t>
            </a: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энергетики и жилищно-коммунального </a:t>
            </a:r>
            <a:r>
              <a:rPr lang="ru-RU" sz="26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хозяйства Свердловской области </a:t>
            </a: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6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2021–2024 годы в 2024 году». Информация принята к сведению Общественным советом при Министерстве</a:t>
            </a:r>
            <a:r>
              <a:rPr lang="ru-RU" sz="28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98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98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64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</p:txBody>
      </p:sp>
    </p:spTree>
    <p:extLst>
      <p:ext uri="{BB962C8B-B14F-4D97-AF65-F5344CB8AC3E}">
        <p14:creationId xmlns:p14="http://schemas.microsoft.com/office/powerpoint/2010/main" val="13729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77500" lnSpcReduction="20000"/>
          </a:bodyPr>
          <a:lstStyle/>
          <a:p>
            <a:pPr algn="ctr">
              <a:spcBef>
                <a:spcPts val="1199"/>
              </a:spcBef>
              <a:tabLst>
                <a:tab pos="0" algn="l"/>
              </a:tabLst>
            </a:pPr>
            <a:endParaRPr lang="ru-RU" sz="3200" spc="-1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algn="ctr">
              <a:spcBef>
                <a:spcPts val="1199"/>
              </a:spcBef>
              <a:tabLst>
                <a:tab pos="0" algn="l"/>
              </a:tabLst>
            </a:pPr>
            <a:r>
              <a:rPr lang="ru-RU" sz="3200" spc="-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Организация </a:t>
            </a:r>
            <a:r>
              <a:rPr lang="ru-RU" sz="3200" spc="-1" dirty="0">
                <a:solidFill>
                  <a:srgbClr val="0070C0"/>
                </a:solidFill>
                <a:latin typeface="Times New Roman"/>
                <a:ea typeface="Times New Roman"/>
              </a:rPr>
              <a:t>мероприятий по профессиональному развитию в сфере противодействия коррупции</a:t>
            </a:r>
            <a:endParaRPr lang="ru-RU" sz="2000" spc="-1" dirty="0">
              <a:solidFill>
                <a:srgbClr val="0070C0"/>
              </a:solidFill>
              <a:latin typeface="XO Oriel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</a:t>
            </a:r>
            <a:r>
              <a:rPr lang="ru-RU" sz="2400" spc="-1" dirty="0" smtClean="0">
                <a:latin typeface="Times New Roman"/>
                <a:ea typeface="Times New Roman"/>
              </a:rPr>
              <a:t>нный </a:t>
            </a:r>
            <a:r>
              <a:rPr lang="ru-RU" sz="2400" spc="-1" dirty="0">
                <a:latin typeface="Times New Roman"/>
                <a:ea typeface="Times New Roman"/>
              </a:rPr>
              <a:t>за противодействие коррупции в Министерстве в 2025 году принял участие</a:t>
            </a:r>
            <a:r>
              <a:rPr lang="ru-RU" sz="2400" spc="-1" dirty="0" smtClean="0">
                <a:latin typeface="Times New Roman"/>
                <a:ea typeface="Times New Roman"/>
              </a:rPr>
              <a:t>:</a:t>
            </a:r>
          </a:p>
          <a:p>
            <a:pPr algn="just">
              <a:spcBef>
                <a:spcPts val="1199"/>
              </a:spcBef>
              <a:buClr>
                <a:srgbClr val="9E3611"/>
              </a:buClr>
              <a:buSzPct val="85000"/>
              <a:tabLst>
                <a:tab pos="0" algn="l"/>
              </a:tabLst>
            </a:pPr>
            <a:r>
              <a:rPr lang="ru-RU" sz="2400" spc="-1" dirty="0" smtClean="0">
                <a:latin typeface="Times New Roman"/>
                <a:ea typeface="Times New Roman"/>
              </a:rPr>
              <a:t>- 6 </a:t>
            </a:r>
            <a:r>
              <a:rPr lang="ru-RU" sz="2400" spc="-1" dirty="0">
                <a:latin typeface="Times New Roman"/>
                <a:ea typeface="Times New Roman"/>
              </a:rPr>
              <a:t>февраля 2025 года в совещании с использованием видеоконференцсвязи с должностными лицами, ответственными за работу по профилактике коррупционных и иных правонарушений, по вопросам применения Методических рекомендаций по вопросам предоставления сведений о доходах, расходах, об имуществе </a:t>
            </a:r>
            <a:r>
              <a:rPr lang="ru-RU" sz="2400" spc="-1" dirty="0" smtClean="0">
                <a:latin typeface="Times New Roman"/>
                <a:ea typeface="Times New Roman"/>
              </a:rPr>
              <a:t/>
            </a:r>
            <a:br>
              <a:rPr lang="ru-RU" sz="2400" spc="-1" dirty="0" smtClean="0">
                <a:latin typeface="Times New Roman"/>
                <a:ea typeface="Times New Roman"/>
              </a:rPr>
            </a:br>
            <a:r>
              <a:rPr lang="ru-RU" sz="2400" spc="-1" dirty="0" smtClean="0">
                <a:latin typeface="Times New Roman"/>
                <a:ea typeface="Times New Roman"/>
              </a:rPr>
              <a:t>и </a:t>
            </a:r>
            <a:r>
              <a:rPr lang="ru-RU" sz="2400" spc="-1" dirty="0">
                <a:latin typeface="Times New Roman"/>
                <a:ea typeface="Times New Roman"/>
              </a:rPr>
              <a:t>обязательствах имущественного характера и заполнения соответствующей формы справки в 2025 году;</a:t>
            </a:r>
          </a:p>
          <a:p>
            <a:pPr algn="just">
              <a:spcBef>
                <a:spcPts val="1199"/>
              </a:spcBef>
              <a:tabLst>
                <a:tab pos="0" algn="l"/>
              </a:tabLst>
            </a:pPr>
            <a:r>
              <a:rPr lang="ru-RU" sz="2400" spc="-1" dirty="0" smtClean="0">
                <a:latin typeface="Times New Roman"/>
                <a:ea typeface="Times New Roman"/>
              </a:rPr>
              <a:t>- 18 </a:t>
            </a:r>
            <a:r>
              <a:rPr lang="ru-RU" sz="2400" spc="-1" dirty="0">
                <a:latin typeface="Times New Roman"/>
                <a:ea typeface="Times New Roman"/>
              </a:rPr>
              <a:t>марта 2025 года в Всероссийской онлайн-конференции «Противодействие коррупции: правовое регулирование»;</a:t>
            </a:r>
          </a:p>
          <a:p>
            <a:pPr algn="just">
              <a:spcBef>
                <a:spcPts val="1199"/>
              </a:spcBef>
              <a:tabLst>
                <a:tab pos="0" algn="l"/>
              </a:tabLst>
            </a:pPr>
            <a:r>
              <a:rPr lang="ru-RU" sz="2400" spc="-1" dirty="0" smtClean="0">
                <a:latin typeface="Times New Roman"/>
                <a:ea typeface="Times New Roman"/>
              </a:rPr>
              <a:t>- 10 </a:t>
            </a:r>
            <a:r>
              <a:rPr lang="ru-RU" sz="2400" spc="-1" dirty="0">
                <a:latin typeface="Times New Roman"/>
                <a:ea typeface="Times New Roman"/>
              </a:rPr>
              <a:t>июля 2025 года в семинаре-практикуме по противодействию коррупции;</a:t>
            </a:r>
          </a:p>
          <a:p>
            <a:pPr algn="just">
              <a:spcBef>
                <a:spcPts val="1199"/>
              </a:spcBef>
              <a:tabLst>
                <a:tab pos="0" algn="l"/>
              </a:tabLst>
            </a:pPr>
            <a:r>
              <a:rPr lang="ru-RU" sz="2400" spc="-1" dirty="0" smtClean="0">
                <a:latin typeface="Times New Roman"/>
                <a:ea typeface="Times New Roman"/>
              </a:rPr>
              <a:t>- 30 </a:t>
            </a:r>
            <a:r>
              <a:rPr lang="ru-RU" sz="2400" spc="-1" dirty="0">
                <a:latin typeface="Times New Roman"/>
                <a:ea typeface="Times New Roman"/>
              </a:rPr>
              <a:t>октября 2025 года в Всероссийской онлайн-конференции «Противодействие коррупции: правоприменительная деятельность и практические механизмы</a:t>
            </a:r>
            <a:r>
              <a:rPr lang="ru-RU" sz="2400" spc="-1" dirty="0" smtClean="0">
                <a:latin typeface="Times New Roman"/>
                <a:ea typeface="Times New Roman"/>
              </a:rPr>
              <a:t>».</a:t>
            </a:r>
            <a:endParaRPr lang="ru-RU" sz="1800" spc="-1" dirty="0">
              <a:latin typeface="XO Oriel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400" spc="-1" dirty="0" smtClean="0">
                <a:latin typeface="Times New Roman"/>
                <a:ea typeface="Times New Roman"/>
              </a:rPr>
              <a:t>20 </a:t>
            </a:r>
            <a:r>
              <a:rPr lang="ru-RU" sz="2400" spc="-1" dirty="0">
                <a:latin typeface="Times New Roman"/>
                <a:ea typeface="Times New Roman"/>
              </a:rPr>
              <a:t>февраля 2025 года проведено занятие в системе профессиональной учебы, на котором рассмотрен вопрос </a:t>
            </a:r>
            <a:r>
              <a:rPr lang="ru-RU" sz="2400" spc="-1" dirty="0" smtClean="0">
                <a:latin typeface="Times New Roman"/>
                <a:ea typeface="Times New Roman"/>
              </a:rPr>
              <a:t/>
            </a:r>
            <a:br>
              <a:rPr lang="ru-RU" sz="2400" spc="-1" dirty="0" smtClean="0">
                <a:latin typeface="Times New Roman"/>
                <a:ea typeface="Times New Roman"/>
              </a:rPr>
            </a:br>
            <a:r>
              <a:rPr lang="ru-RU" sz="2400" spc="-1" dirty="0" smtClean="0">
                <a:latin typeface="Times New Roman"/>
                <a:ea typeface="Times New Roman"/>
              </a:rPr>
              <a:t>«</a:t>
            </a:r>
            <a:r>
              <a:rPr lang="ru-RU" sz="2400" spc="-1" dirty="0">
                <a:latin typeface="Times New Roman"/>
                <a:ea typeface="Times New Roman"/>
              </a:rPr>
              <a:t>О представлении сведений о своих доходах, об имуществе и обязательствах имущественного характера, а также о доходах, об имуществе и обязательствах имущественного характера своих супруги (супруга) </a:t>
            </a:r>
            <a:r>
              <a:rPr lang="ru-RU" sz="2400" spc="-1" dirty="0" smtClean="0">
                <a:latin typeface="Times New Roman"/>
                <a:ea typeface="Times New Roman"/>
              </a:rPr>
              <a:t/>
            </a:r>
            <a:br>
              <a:rPr lang="ru-RU" sz="2400" spc="-1" dirty="0" smtClean="0">
                <a:latin typeface="Times New Roman"/>
                <a:ea typeface="Times New Roman"/>
              </a:rPr>
            </a:br>
            <a:r>
              <a:rPr lang="ru-RU" sz="2400" spc="-1" dirty="0" smtClean="0">
                <a:latin typeface="Times New Roman"/>
                <a:ea typeface="Times New Roman"/>
              </a:rPr>
              <a:t>и </a:t>
            </a:r>
            <a:r>
              <a:rPr lang="ru-RU" sz="2400" spc="-1" dirty="0">
                <a:latin typeface="Times New Roman"/>
                <a:ea typeface="Times New Roman"/>
              </a:rPr>
              <a:t>несовершеннолетних детей в 2025 году</a:t>
            </a:r>
            <a:r>
              <a:rPr lang="ru-RU" sz="2400" spc="-1" dirty="0" smtClean="0">
                <a:latin typeface="Times New Roman"/>
                <a:ea typeface="Times New Roman"/>
              </a:rPr>
              <a:t>».</a:t>
            </a:r>
            <a:endParaRPr lang="ru-RU" sz="2400" spc="-1" dirty="0" smtClean="0">
              <a:latin typeface="Times New Roman"/>
              <a:ea typeface="Times New Roman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400" spc="-1" dirty="0">
                <a:latin typeface="Times New Roman"/>
                <a:ea typeface="Times New Roman"/>
              </a:rPr>
              <a:t>В апреле 2025 года проводились индивидуальные консультации со служащими, по вопросу представления сведений </a:t>
            </a:r>
            <a:r>
              <a:rPr lang="ru-RU" sz="2400" spc="-1">
                <a:latin typeface="Times New Roman"/>
                <a:ea typeface="Times New Roman"/>
              </a:rPr>
              <a:t>о </a:t>
            </a:r>
            <a:r>
              <a:rPr lang="ru-RU" sz="2400" spc="-1" smtClean="0">
                <a:latin typeface="Times New Roman"/>
                <a:ea typeface="Times New Roman"/>
              </a:rPr>
              <a:t>доходах.</a:t>
            </a:r>
            <a:endParaRPr lang="ru-RU" sz="2400" spc="-1" dirty="0" smtClean="0">
              <a:latin typeface="Times New Roman"/>
              <a:ea typeface="Times New Roman"/>
            </a:endParaRP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r>
              <a:rPr lang="ru-RU" sz="2400" spc="-1" dirty="0" smtClean="0">
                <a:latin typeface="Times New Roman"/>
                <a:ea typeface="Times New Roman"/>
              </a:rPr>
              <a:t>9 </a:t>
            </a:r>
            <a:r>
              <a:rPr lang="ru-RU" sz="2400" spc="-1" dirty="0">
                <a:latin typeface="Times New Roman"/>
                <a:ea typeface="Times New Roman"/>
              </a:rPr>
              <a:t>декабря 2025 года проведено занятие в системе профессиональной учебы, на котором рассмотрен вопрос </a:t>
            </a:r>
            <a:r>
              <a:rPr lang="ru-RU" sz="2400" spc="-1" dirty="0" smtClean="0">
                <a:latin typeface="Times New Roman"/>
                <a:ea typeface="Times New Roman"/>
              </a:rPr>
              <a:t/>
            </a:r>
            <a:br>
              <a:rPr lang="ru-RU" sz="2400" spc="-1" dirty="0" smtClean="0">
                <a:latin typeface="Times New Roman"/>
                <a:ea typeface="Times New Roman"/>
              </a:rPr>
            </a:br>
            <a:r>
              <a:rPr lang="ru-RU" sz="2400" spc="-1" dirty="0" smtClean="0">
                <a:latin typeface="Times New Roman"/>
                <a:ea typeface="Times New Roman"/>
              </a:rPr>
              <a:t>«</a:t>
            </a:r>
            <a:r>
              <a:rPr lang="ru-RU" sz="2400" spc="-1" dirty="0">
                <a:latin typeface="Times New Roman"/>
                <a:ea typeface="Times New Roman"/>
              </a:rPr>
              <a:t>О соблюдении гражданскими служащими ограничений и запретов, требований о предотвращении или </a:t>
            </a:r>
            <a:r>
              <a:rPr lang="ru-RU" sz="2400" spc="-1" dirty="0" smtClean="0">
                <a:latin typeface="Times New Roman"/>
                <a:ea typeface="Times New Roman"/>
              </a:rPr>
              <a:t/>
            </a:r>
            <a:br>
              <a:rPr lang="ru-RU" sz="2400" spc="-1" dirty="0" smtClean="0">
                <a:latin typeface="Times New Roman"/>
                <a:ea typeface="Times New Roman"/>
              </a:rPr>
            </a:br>
            <a:r>
              <a:rPr lang="ru-RU" sz="2400" spc="-1" dirty="0" smtClean="0">
                <a:latin typeface="Times New Roman"/>
                <a:ea typeface="Times New Roman"/>
              </a:rPr>
              <a:t>об </a:t>
            </a:r>
            <a:r>
              <a:rPr lang="ru-RU" sz="2400" spc="-1" dirty="0">
                <a:latin typeface="Times New Roman"/>
                <a:ea typeface="Times New Roman"/>
              </a:rPr>
              <a:t>урегулировании конфликта интересов и исполнении обязанностей, установленных в целях противодействия коррупции Федеральным законом от 25 декабря 2008 года 273-ФЗ «О противодействии коррупции» и другими федеральными законами».</a:t>
            </a:r>
          </a:p>
          <a:p>
            <a:pPr marL="182880" indent="-182880" algn="just"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pos="0" algn="l"/>
              </a:tabLst>
            </a:pPr>
            <a:endParaRPr lang="ru-RU" sz="2600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98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64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</p:txBody>
      </p:sp>
    </p:spTree>
    <p:extLst>
      <p:ext uri="{BB962C8B-B14F-4D97-AF65-F5344CB8AC3E}">
        <p14:creationId xmlns:p14="http://schemas.microsoft.com/office/powerpoint/2010/main" val="101986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2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44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44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44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ru-RU" sz="4400" b="0" strike="noStrike" spc="-1" dirty="0">
                <a:latin typeface="Times New Roman"/>
                <a:ea typeface="Times New Roman"/>
              </a:rPr>
              <a:t>Спасибо за внимание!</a:t>
            </a:r>
            <a:endParaRPr lang="ru-RU" sz="4400" b="0" strike="noStrike" spc="-1" dirty="0"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4400" b="0" strike="noStrike" spc="-1" dirty="0"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4400" b="0" strike="noStrike" spc="-1" dirty="0"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4400" b="0" strike="noStrike" spc="-1" dirty="0"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ru-RU" sz="1800" b="0" strike="noStrike" spc="-1" dirty="0">
                <a:latin typeface="Times New Roman"/>
                <a:ea typeface="Times New Roman"/>
              </a:rPr>
              <a:t>Шипулин Дмитрий Васильевич</a:t>
            </a:r>
            <a:endParaRPr lang="ru-RU" sz="1800" b="0" strike="noStrike" spc="-1" dirty="0"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ru-RU" sz="1800" b="0" strike="noStrike" spc="-1" dirty="0">
                <a:latin typeface="Times New Roman"/>
                <a:ea typeface="Times New Roman"/>
              </a:rPr>
              <a:t>Телефон: 8 (343) 312-00-12 (добавочный 402)</a:t>
            </a:r>
            <a:endParaRPr lang="ru-RU" sz="1800" b="0" strike="noStrike" spc="-1" dirty="0"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en-US" sz="1800" b="0" strike="noStrike" spc="-1" dirty="0">
                <a:latin typeface="Times New Roman"/>
                <a:ea typeface="Times New Roman"/>
              </a:rPr>
              <a:t>d.shipulin@egov66.ru</a:t>
            </a:r>
            <a:endParaRPr lang="ru-RU" sz="1800" b="0" strike="noStrike" spc="-1" dirty="0"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19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19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12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5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5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500" b="0" strike="noStrike" spc="-1" dirty="0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ru-RU" sz="2000" b="0" strike="noStrike" spc="-1" dirty="0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</a:majorFont>
      <a:minorFont>
        <a:latin typeface="Rockwell" panose="02060603020205020403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  <a:blipFill rotWithShape="1">
          <a:blip xmlns:r="http://schemas.openxmlformats.org/officeDocument/2006/relationships" r:embed="rId1"/>
          <a:srcRect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</TotalTime>
  <Words>132</Words>
  <Application>Microsoft Office PowerPoint</Application>
  <PresentationFormat>Широкоэкранный</PresentationFormat>
  <Paragraphs>72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8</vt:i4>
      </vt:variant>
    </vt:vector>
  </HeadingPairs>
  <TitlesOfParts>
    <vt:vector size="27" baseType="lpstr">
      <vt:lpstr>Arial</vt:lpstr>
      <vt:lpstr>Rockwell</vt:lpstr>
      <vt:lpstr>Rockwell Condensed</vt:lpstr>
      <vt:lpstr>Symbol</vt:lpstr>
      <vt:lpstr>Times New Roman</vt:lpstr>
      <vt:lpstr>Wingdings</vt:lpstr>
      <vt:lpstr>XO Oriel</vt:lpstr>
      <vt:lpstr>Дерево</vt:lpstr>
      <vt:lpstr>Дерево</vt:lpstr>
      <vt:lpstr>Дерево</vt:lpstr>
      <vt:lpstr>Дерево</vt:lpstr>
      <vt:lpstr>Дерево</vt:lpstr>
      <vt:lpstr>Дерево</vt:lpstr>
      <vt:lpstr>Дерево</vt:lpstr>
      <vt:lpstr>Дерево</vt:lpstr>
      <vt:lpstr>Дерево</vt:lpstr>
      <vt:lpstr>Дерево</vt:lpstr>
      <vt:lpstr>Дерево</vt:lpstr>
      <vt:lpstr>Дерево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gdfd</dc:title>
  <dc:subject/>
  <dc:creator>Учетная запись Майкрософт</dc:creator>
  <dc:description/>
  <cp:lastModifiedBy>Шипулин Дмитрий Васильевич</cp:lastModifiedBy>
  <cp:revision>104</cp:revision>
  <cp:lastPrinted>2026-01-28T09:06:57Z</cp:lastPrinted>
  <dcterms:created xsi:type="dcterms:W3CDTF">2022-01-26T18:45:05Z</dcterms:created>
  <dcterms:modified xsi:type="dcterms:W3CDTF">2026-01-28T10:48:14Z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10</vt:i4>
  </property>
</Properties>
</file>